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85" r:id="rId2"/>
    <p:sldId id="256" r:id="rId3"/>
    <p:sldId id="257" r:id="rId4"/>
    <p:sldId id="263" r:id="rId5"/>
    <p:sldId id="264" r:id="rId6"/>
    <p:sldId id="262" r:id="rId7"/>
    <p:sldId id="265" r:id="rId8"/>
    <p:sldId id="290" r:id="rId9"/>
    <p:sldId id="294" r:id="rId10"/>
    <p:sldId id="295" r:id="rId11"/>
    <p:sldId id="320" r:id="rId12"/>
    <p:sldId id="307" r:id="rId13"/>
    <p:sldId id="272" r:id="rId14"/>
    <p:sldId id="302" r:id="rId15"/>
    <p:sldId id="271" r:id="rId16"/>
    <p:sldId id="308" r:id="rId17"/>
    <p:sldId id="298" r:id="rId18"/>
    <p:sldId id="299" r:id="rId19"/>
    <p:sldId id="325" r:id="rId20"/>
    <p:sldId id="297" r:id="rId21"/>
    <p:sldId id="304" r:id="rId22"/>
    <p:sldId id="303" r:id="rId23"/>
    <p:sldId id="318" r:id="rId24"/>
    <p:sldId id="293" r:id="rId25"/>
    <p:sldId id="377" r:id="rId26"/>
    <p:sldId id="378" r:id="rId27"/>
    <p:sldId id="268" r:id="rId28"/>
    <p:sldId id="327" r:id="rId29"/>
    <p:sldId id="269" r:id="rId30"/>
    <p:sldId id="270" r:id="rId31"/>
    <p:sldId id="274" r:id="rId32"/>
    <p:sldId id="319" r:id="rId33"/>
    <p:sldId id="277" r:id="rId34"/>
    <p:sldId id="381" r:id="rId35"/>
    <p:sldId id="380" r:id="rId36"/>
    <p:sldId id="273" r:id="rId37"/>
    <p:sldId id="312" r:id="rId38"/>
    <p:sldId id="310" r:id="rId39"/>
    <p:sldId id="311" r:id="rId40"/>
    <p:sldId id="382" r:id="rId41"/>
    <p:sldId id="266" r:id="rId42"/>
    <p:sldId id="383" r:id="rId43"/>
    <p:sldId id="313" r:id="rId44"/>
    <p:sldId id="314" r:id="rId45"/>
    <p:sldId id="315" r:id="rId46"/>
    <p:sldId id="317"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03" autoAdjust="0"/>
  </p:normalViewPr>
  <p:slideViewPr>
    <p:cSldViewPr snapToGrid="0">
      <p:cViewPr varScale="1">
        <p:scale>
          <a:sx n="59" d="100"/>
          <a:sy n="59" d="100"/>
        </p:scale>
        <p:origin x="1524" y="28"/>
      </p:cViewPr>
      <p:guideLst/>
    </p:cSldViewPr>
  </p:slideViewPr>
  <p:outlineViewPr>
    <p:cViewPr>
      <p:scale>
        <a:sx n="33" d="100"/>
        <a:sy n="33" d="100"/>
      </p:scale>
      <p:origin x="0" y="-528"/>
    </p:cViewPr>
  </p:outlineViewPr>
  <p:notesTextViewPr>
    <p:cViewPr>
      <p:scale>
        <a:sx n="1" d="1"/>
        <a:sy n="1" d="1"/>
      </p:scale>
      <p:origin x="0" y="0"/>
    </p:cViewPr>
  </p:notesTextViewPr>
  <p:sorterViewPr>
    <p:cViewPr>
      <p:scale>
        <a:sx n="70" d="100"/>
        <a:sy n="70" d="100"/>
      </p:scale>
      <p:origin x="0" y="-26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90E108-DF61-41C1-B96D-B0231C80708B}" type="datetimeFigureOut">
              <a:rPr lang="en-AU" smtClean="0"/>
              <a:t>16/10/2018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F71E0-3DA4-49B2-92AA-D5313C2864EC}" type="slidenum">
              <a:rPr lang="en-AU" smtClean="0"/>
              <a:t>‹#›</a:t>
            </a:fld>
            <a:endParaRPr lang="en-AU"/>
          </a:p>
        </p:txBody>
      </p:sp>
    </p:spTree>
    <p:extLst>
      <p:ext uri="{BB962C8B-B14F-4D97-AF65-F5344CB8AC3E}">
        <p14:creationId xmlns:p14="http://schemas.microsoft.com/office/powerpoint/2010/main" val="973598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AU"/>
          </a:p>
        </p:txBody>
      </p:sp>
      <p:sp>
        <p:nvSpPr>
          <p:cNvPr id="553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181A936-F471-4FF2-BDD4-907272FC62B3}" type="slidenum">
              <a:rPr lang="en-AU">
                <a:solidFill>
                  <a:srgbClr val="000000"/>
                </a:solidFill>
                <a:latin typeface="Calibri" pitchFamily="34" charset="0"/>
              </a:rPr>
              <a:pPr eaLnBrk="1" hangingPunct="1"/>
              <a:t>1</a:t>
            </a:fld>
            <a:endParaRPr lang="en-AU">
              <a:solidFill>
                <a:srgbClr val="000000"/>
              </a:solidFill>
              <a:latin typeface="Calibri" pitchFamily="34" charset="0"/>
            </a:endParaRPr>
          </a:p>
        </p:txBody>
      </p:sp>
    </p:spTree>
    <p:extLst>
      <p:ext uri="{BB962C8B-B14F-4D97-AF65-F5344CB8AC3E}">
        <p14:creationId xmlns:p14="http://schemas.microsoft.com/office/powerpoint/2010/main" val="45202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AU" dirty="0">
              <a:latin typeface="Calibri" charset="0"/>
            </a:endParaRP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EEA9A6BE-E631-6F46-AE65-9FD1FDCD2F2B}" type="slidenum">
              <a:rPr lang="en-AU"/>
              <a:pPr/>
              <a:t>14</a:t>
            </a:fld>
            <a:endParaRPr lang="en-AU"/>
          </a:p>
        </p:txBody>
      </p:sp>
    </p:spTree>
    <p:extLst>
      <p:ext uri="{BB962C8B-B14F-4D97-AF65-F5344CB8AC3E}">
        <p14:creationId xmlns:p14="http://schemas.microsoft.com/office/powerpoint/2010/main" val="707882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spcBef>
                <a:spcPct val="0"/>
              </a:spcBef>
            </a:pPr>
            <a:r>
              <a:rPr lang="en-AU" altLang="en-US"/>
              <a:t>Maroubra Junction have posted the story of Delilah the water tank on the Uniting Earthweb website. It goes like this:</a:t>
            </a:r>
          </a:p>
          <a:p>
            <a:pPr eaLnBrk="1" hangingPunct="1">
              <a:lnSpc>
                <a:spcPct val="90000"/>
              </a:lnSpc>
              <a:spcBef>
                <a:spcPct val="0"/>
              </a:spcBef>
            </a:pPr>
            <a:r>
              <a:rPr lang="en-AU" altLang="en-US"/>
              <a:t>When we began Project Green Church, we looked at ways we could conserve our water usage. As a result we installed a 5000 ltr water tank, which services our three toilets and a garden tap. In July 2006 we installed a 5000 litre water tank that services the toilets for our preschool and our garden hose. We received subsidies totalling $2550 from Randwick City Council and Sydney Water. This simple step saves our church hundreds of litres per day. </a:t>
            </a:r>
          </a:p>
          <a:p>
            <a:pPr eaLnBrk="1" hangingPunct="1">
              <a:lnSpc>
                <a:spcPct val="90000"/>
              </a:lnSpc>
              <a:spcBef>
                <a:spcPct val="0"/>
              </a:spcBef>
            </a:pPr>
            <a:r>
              <a:rPr lang="en-AU" altLang="en-US" b="1"/>
              <a:t>The water tank mural</a:t>
            </a:r>
            <a:endParaRPr lang="en-AU" altLang="en-US"/>
          </a:p>
          <a:p>
            <a:pPr eaLnBrk="1" hangingPunct="1">
              <a:lnSpc>
                <a:spcPct val="90000"/>
              </a:lnSpc>
              <a:spcBef>
                <a:spcPct val="0"/>
              </a:spcBef>
            </a:pPr>
            <a:r>
              <a:rPr lang="en-AU" altLang="en-US"/>
              <a:t>We appreciated our water tank, which we have affectionately named Delilah, but it was obvious that she was kind of on the homely side. So after watching a documentary about Sydney hip hop and graffiti artist Mistery on ABC’s Compass program we contacted Mistery and asked him if he’d like to help us beautify Delilah with a mural. We chose the image of the “Woman at the Well” not only for it’s water symbology but also for it’s strong social justice message. The woman at the well was a foreigner, a Samaritan who at the time were considered the arch enemies of the Jews. Moreover she was a woman alone at midday which meant she was even outcast from her own community. According the traditions of the time Jesus should not have spoken to her but he subverted this convention and reached out to her in the form of a teaching. So by using this image we are trying to send the message that we believe in equality, inclusiveness and justice for the marginalised.</a:t>
            </a:r>
          </a:p>
          <a:p>
            <a:pPr eaLnBrk="1" hangingPunct="1">
              <a:lnSpc>
                <a:spcPct val="90000"/>
              </a:lnSpc>
              <a:spcBef>
                <a:spcPct val="0"/>
              </a:spcBef>
            </a:pPr>
            <a:endParaRPr lang="en-US" altLang="en-US"/>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9F0040F-5676-4F9E-9088-6F444AFC5621}" type="slidenum">
              <a:rPr lang="en-AU" altLang="en-US"/>
              <a:pPr eaLnBrk="1" hangingPunct="1">
                <a:spcBef>
                  <a:spcPct val="0"/>
                </a:spcBef>
              </a:pPr>
              <a:t>20</a:t>
            </a:fld>
            <a:endParaRPr lang="en-AU" altLang="en-US"/>
          </a:p>
        </p:txBody>
      </p:sp>
    </p:spTree>
    <p:extLst>
      <p:ext uri="{BB962C8B-B14F-4D97-AF65-F5344CB8AC3E}">
        <p14:creationId xmlns:p14="http://schemas.microsoft.com/office/powerpoint/2010/main" val="3303248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B42A8F-1F28-48E3-93B8-5E09F0689E33}" type="datetimeFigureOut">
              <a:rPr lang="en-AU" smtClean="0"/>
              <a:t>16/10/2018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3277914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42A8F-1F28-48E3-93B8-5E09F0689E33}" type="datetimeFigureOut">
              <a:rPr lang="en-AU" smtClean="0"/>
              <a:t>16/10/2018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3321242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42A8F-1F28-48E3-93B8-5E09F0689E33}" type="datetimeFigureOut">
              <a:rPr lang="en-AU" smtClean="0"/>
              <a:t>16/10/2018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193764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B42A8F-1F28-48E3-93B8-5E09F0689E33}" type="datetimeFigureOut">
              <a:rPr lang="en-AU" smtClean="0"/>
              <a:t>16/10/2018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275566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B42A8F-1F28-48E3-93B8-5E09F0689E33}" type="datetimeFigureOut">
              <a:rPr lang="en-AU" smtClean="0"/>
              <a:t>16/10/2018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1315695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B42A8F-1F28-48E3-93B8-5E09F0689E33}" type="datetimeFigureOut">
              <a:rPr lang="en-AU" smtClean="0"/>
              <a:t>16/10/2018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616937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42A8F-1F28-48E3-93B8-5E09F0689E33}" type="datetimeFigureOut">
              <a:rPr lang="en-AU" smtClean="0"/>
              <a:t>16/10/2018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306995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B42A8F-1F28-48E3-93B8-5E09F0689E33}" type="datetimeFigureOut">
              <a:rPr lang="en-AU" smtClean="0"/>
              <a:t>16/10/2018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1764719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B42A8F-1F28-48E3-93B8-5E09F0689E33}" type="datetimeFigureOut">
              <a:rPr lang="en-AU" smtClean="0"/>
              <a:t>16/10/2018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506253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42A8F-1F28-48E3-93B8-5E09F0689E33}" type="datetimeFigureOut">
              <a:rPr lang="en-AU" smtClean="0"/>
              <a:t>16/10/2018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9113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42A8F-1F28-48E3-93B8-5E09F0689E33}" type="datetimeFigureOut">
              <a:rPr lang="en-AU" smtClean="0"/>
              <a:t>16/10/2018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FC665E-D7DE-415D-BDBD-C9FEF78C32A2}" type="slidenum">
              <a:rPr lang="en-AU" smtClean="0"/>
              <a:t>‹#›</a:t>
            </a:fld>
            <a:endParaRPr lang="en-AU"/>
          </a:p>
        </p:txBody>
      </p:sp>
    </p:spTree>
    <p:extLst>
      <p:ext uri="{BB962C8B-B14F-4D97-AF65-F5344CB8AC3E}">
        <p14:creationId xmlns:p14="http://schemas.microsoft.com/office/powerpoint/2010/main" val="422864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42A8F-1F28-48E3-93B8-5E09F0689E33}" type="datetimeFigureOut">
              <a:rPr lang="en-AU" smtClean="0"/>
              <a:t>16/10/2018</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C665E-D7DE-415D-BDBD-C9FEF78C32A2}" type="slidenum">
              <a:rPr lang="en-AU" smtClean="0"/>
              <a:t>‹#›</a:t>
            </a:fld>
            <a:endParaRPr lang="en-AU"/>
          </a:p>
        </p:txBody>
      </p:sp>
    </p:spTree>
    <p:extLst>
      <p:ext uri="{BB962C8B-B14F-4D97-AF65-F5344CB8AC3E}">
        <p14:creationId xmlns:p14="http://schemas.microsoft.com/office/powerpoint/2010/main" val="1681130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hyperlink" Target="http://www.flickr.com/photos/7995356@N07/474170719/in/set-72157600136854095/" TargetMode="External"/><Relationship Id="rId7"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www.flickr.com/photos/7995356@N07/474170721/in/set-72157600136854095/" TargetMode="Externa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jpe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jpe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emf"/><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38.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image" Target="../media/image82.jpeg"/><Relationship Id="rId1" Type="http://schemas.openxmlformats.org/officeDocument/2006/relationships/slideLayout" Target="../slideLayouts/slideLayout3.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 Id="rId9" Type="http://schemas.openxmlformats.org/officeDocument/2006/relationships/image" Target="../media/image89.jpeg"/></Relationships>
</file>

<file path=ppt/slides/_rels/slide3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40.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9050"/>
            <a:ext cx="2055043" cy="18414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5" name="Title 3"/>
          <p:cNvSpPr>
            <a:spLocks noGrp="1"/>
          </p:cNvSpPr>
          <p:nvPr>
            <p:ph type="ctrTitle"/>
          </p:nvPr>
        </p:nvSpPr>
        <p:spPr>
          <a:xfrm>
            <a:off x="2086002" y="0"/>
            <a:ext cx="7057997" cy="1822450"/>
          </a:xfrm>
          <a:solidFill>
            <a:schemeClr val="tx1">
              <a:alpha val="90195"/>
            </a:schemeClr>
          </a:solidFill>
        </p:spPr>
        <p:txBody>
          <a:bodyPr/>
          <a:lstStyle/>
          <a:p>
            <a:pPr eaLnBrk="1" hangingPunct="1"/>
            <a:r>
              <a:rPr lang="en-AU" dirty="0">
                <a:solidFill>
                  <a:schemeClr val="bg1"/>
                </a:solidFill>
              </a:rPr>
              <a:t>The Five Leaf </a:t>
            </a:r>
            <a:br>
              <a:rPr lang="en-AU" dirty="0">
                <a:solidFill>
                  <a:schemeClr val="bg1"/>
                </a:solidFill>
              </a:rPr>
            </a:br>
            <a:r>
              <a:rPr lang="en-AU" dirty="0">
                <a:solidFill>
                  <a:schemeClr val="bg1"/>
                </a:solidFill>
              </a:rPr>
              <a:t>Eco-Awards</a:t>
            </a:r>
          </a:p>
        </p:txBody>
      </p:sp>
      <p:sp>
        <p:nvSpPr>
          <p:cNvPr id="4100" name="Subtitle 4"/>
          <p:cNvSpPr>
            <a:spLocks noGrp="1"/>
          </p:cNvSpPr>
          <p:nvPr>
            <p:ph type="subTitle" idx="1"/>
          </p:nvPr>
        </p:nvSpPr>
        <p:spPr>
          <a:xfrm>
            <a:off x="0" y="1822450"/>
            <a:ext cx="4399361" cy="1595438"/>
          </a:xfrm>
          <a:solidFill>
            <a:schemeClr val="bg1">
              <a:lumMod val="75000"/>
            </a:schemeClr>
          </a:solidFill>
        </p:spPr>
        <p:txBody>
          <a:bodyPr rtlCol="0">
            <a:normAutofit/>
          </a:bodyPr>
          <a:lstStyle/>
          <a:p>
            <a:pPr>
              <a:defRPr/>
            </a:pPr>
            <a:endParaRPr lang="en-AU" sz="2000" dirty="0"/>
          </a:p>
          <a:p>
            <a:pPr>
              <a:defRPr/>
            </a:pPr>
            <a:r>
              <a:rPr lang="en-AU" sz="2000" dirty="0"/>
              <a:t>An Ecumenical Environmental Change Program for churches and religious organisations. </a:t>
            </a:r>
          </a:p>
        </p:txBody>
      </p:sp>
      <p:sp>
        <p:nvSpPr>
          <p:cNvPr id="7" name="Subtitle 2"/>
          <p:cNvSpPr txBox="1">
            <a:spLocks/>
          </p:cNvSpPr>
          <p:nvPr/>
        </p:nvSpPr>
        <p:spPr>
          <a:xfrm>
            <a:off x="67461" y="3484563"/>
            <a:ext cx="4331900" cy="3242808"/>
          </a:xfrm>
          <a:prstGeom prst="rect">
            <a:avLst/>
          </a:prstGeom>
        </p:spPr>
        <p:txBody>
          <a:bodyPr>
            <a:normAutofit/>
          </a:bodyPr>
          <a:lstStyle/>
          <a:p>
            <a:pPr algn="ctr">
              <a:spcBef>
                <a:spcPct val="20000"/>
              </a:spcBef>
              <a:defRPr/>
            </a:pPr>
            <a:r>
              <a:rPr lang="en-AU" sz="5400" dirty="0">
                <a:solidFill>
                  <a:schemeClr val="bg1">
                    <a:lumMod val="95000"/>
                  </a:schemeClr>
                </a:solidFill>
                <a:latin typeface="Calibri"/>
                <a:cs typeface="Arial" pitchFamily="34" charset="0"/>
              </a:rPr>
              <a:t>Celebrating </a:t>
            </a:r>
          </a:p>
          <a:p>
            <a:pPr algn="ctr">
              <a:spcBef>
                <a:spcPct val="20000"/>
              </a:spcBef>
              <a:defRPr/>
            </a:pPr>
            <a:r>
              <a:rPr lang="en-AU" sz="5400" dirty="0">
                <a:solidFill>
                  <a:schemeClr val="bg1">
                    <a:lumMod val="95000"/>
                  </a:schemeClr>
                </a:solidFill>
                <a:latin typeface="Calibri"/>
                <a:cs typeface="Arial" pitchFamily="34" charset="0"/>
              </a:rPr>
              <a:t>10 years!</a:t>
            </a:r>
          </a:p>
          <a:p>
            <a:pPr algn="ctr">
              <a:spcBef>
                <a:spcPct val="20000"/>
              </a:spcBef>
              <a:defRPr/>
            </a:pPr>
            <a:r>
              <a:rPr lang="en-AU" sz="5400" dirty="0">
                <a:solidFill>
                  <a:schemeClr val="bg1">
                    <a:lumMod val="95000"/>
                  </a:schemeClr>
                </a:solidFill>
                <a:latin typeface="Calibri"/>
                <a:cs typeface="Arial" pitchFamily="34" charset="0"/>
              </a:rPr>
              <a:t>2008 - 2018</a:t>
            </a:r>
          </a:p>
        </p:txBody>
      </p:sp>
      <p:pic>
        <p:nvPicPr>
          <p:cNvPr id="3082" name="Picture 10" descr="GH working bee 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79110" y="1822456"/>
            <a:ext cx="4864890" cy="5014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396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room filled with furniture and vase of flowers on a table&#10;&#10;Description generated with very high confidence">
            <a:extLst>
              <a:ext uri="{FF2B5EF4-FFF2-40B4-BE49-F238E27FC236}">
                <a16:creationId xmlns:a16="http://schemas.microsoft.com/office/drawing/2014/main" id="{94EC8015-61FE-4577-9C83-CA5E2AEEC193}"/>
              </a:ext>
            </a:extLst>
          </p:cNvPr>
          <p:cNvPicPr>
            <a:picLocks noChangeAspect="1"/>
          </p:cNvPicPr>
          <p:nvPr/>
        </p:nvPicPr>
        <p:blipFill rotWithShape="1">
          <a:blip r:embed="rId2">
            <a:alphaModFix amt="50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a:extLst>
              <a:ext uri="{FF2B5EF4-FFF2-40B4-BE49-F238E27FC236}">
                <a16:creationId xmlns:a16="http://schemas.microsoft.com/office/drawing/2014/main" id="{FA976E83-7CC8-4C9A-8572-A6C33053F611}"/>
              </a:ext>
            </a:extLst>
          </p:cNvPr>
          <p:cNvSpPr>
            <a:spLocks noGrp="1"/>
          </p:cNvSpPr>
          <p:nvPr>
            <p:ph type="ctrTitle"/>
          </p:nvPr>
        </p:nvSpPr>
        <p:spPr>
          <a:xfrm>
            <a:off x="1001486" y="-554038"/>
            <a:ext cx="6858000" cy="2900518"/>
          </a:xfrm>
        </p:spPr>
        <p:txBody>
          <a:bodyPr>
            <a:normAutofit/>
          </a:bodyPr>
          <a:lstStyle/>
          <a:p>
            <a:r>
              <a:rPr lang="en-AU" dirty="0">
                <a:solidFill>
                  <a:srgbClr val="FFFFFF"/>
                </a:solidFill>
                <a:latin typeface="+mn-lt"/>
              </a:rPr>
              <a:t>Prayer of Praise &amp; Thanksgiving</a:t>
            </a:r>
          </a:p>
        </p:txBody>
      </p:sp>
      <p:sp>
        <p:nvSpPr>
          <p:cNvPr id="3" name="Subtitle 2">
            <a:extLst>
              <a:ext uri="{FF2B5EF4-FFF2-40B4-BE49-F238E27FC236}">
                <a16:creationId xmlns:a16="http://schemas.microsoft.com/office/drawing/2014/main" id="{17E54672-1E16-4BBD-94A4-36DDD64C3ED0}"/>
              </a:ext>
            </a:extLst>
          </p:cNvPr>
          <p:cNvSpPr>
            <a:spLocks noGrp="1"/>
          </p:cNvSpPr>
          <p:nvPr>
            <p:ph type="subTitle" idx="1"/>
          </p:nvPr>
        </p:nvSpPr>
        <p:spPr>
          <a:xfrm>
            <a:off x="-1360714" y="6390975"/>
            <a:ext cx="6858000" cy="1098395"/>
          </a:xfrm>
        </p:spPr>
        <p:txBody>
          <a:bodyPr>
            <a:normAutofit/>
          </a:bodyPr>
          <a:lstStyle/>
          <a:p>
            <a:r>
              <a:rPr lang="en-AU" dirty="0">
                <a:solidFill>
                  <a:srgbClr val="FFFFFF"/>
                </a:solidFill>
              </a:rPr>
              <a:t>Pic: Glenbrook Uniting Church</a:t>
            </a:r>
          </a:p>
        </p:txBody>
      </p:sp>
    </p:spTree>
    <p:extLst>
      <p:ext uri="{BB962C8B-B14F-4D97-AF65-F5344CB8AC3E}">
        <p14:creationId xmlns:p14="http://schemas.microsoft.com/office/powerpoint/2010/main" val="12194995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lh3.googleusercontent.com/PecKX0Mh_RDSJxnN-b79eWfgaeByEE2IQEIMTKdo_WAlD-D6YAdu6iNijE9Mdmy5AgASeDnUnMgSVmk0zArLM2_T_1Y7T5CK4KSFS5ePlpb4eflP1yukrbW0m6RYZN0wgkx0uF-Dhztme-gZOzx2YIEV2gFiWFE2ICdZI9Ll_qsWYmemMcLR48kRhReZkWmbcaxTA5sMqLEJMKS0o5bAtps7QPOu8oiQmYuiwu-9kidGls9NJv5NuwMEBbxhw0ZwcIWcEbOnmfnMlfDudmEsnyEVitChjbW25WKUXBF5vZSAJwMzdFfWSpkrjVXo72ETUaT6DJhvcdXhE3rKgd3uRzuvM0eh8AxGw1uRvEODK9f95h_2Kk4odBoUmMrgvHrynedDwgSAhQPvlGq6_RoOaF9JBOK5YM0VV6TXR1HixupOd5iT6Qxa_w0b8ka8m7FPg608dJ8XcPgFMnR_Ijwbf-2MeKlCqsPIY5_tv1eA6VT5lq9EoioRFU1qgaQdcmXLebMQpM0xiEVD5ZxjLf-KB5xvQdTBwJYnpNCRIL7OUmO6WcCAAUdSJF4OTqmzHgH6l3nMzFfNgWFY-MoNWEhksRhI9qofbvw2cE31F6K9V9OWmNdNeuY-BIl6Ti4OSxAP=s795-no">
            <a:extLst>
              <a:ext uri="{FF2B5EF4-FFF2-40B4-BE49-F238E27FC236}">
                <a16:creationId xmlns:a16="http://schemas.microsoft.com/office/drawing/2014/main" id="{5A35F5BA-F229-402A-9E57-CA88FA8AAAD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1821DEF-FDCB-4263-983C-51F3137DC861}"/>
              </a:ext>
            </a:extLst>
          </p:cNvPr>
          <p:cNvSpPr>
            <a:spLocks noGrp="1"/>
          </p:cNvSpPr>
          <p:nvPr>
            <p:ph type="title"/>
          </p:nvPr>
        </p:nvSpPr>
        <p:spPr>
          <a:xfrm>
            <a:off x="813707" y="4860926"/>
            <a:ext cx="7886700" cy="1325563"/>
          </a:xfrm>
        </p:spPr>
        <p:txBody>
          <a:bodyPr/>
          <a:lstStyle/>
          <a:p>
            <a:r>
              <a:rPr lang="en-AU" b="1" dirty="0">
                <a:solidFill>
                  <a:schemeClr val="bg1"/>
                </a:solidFill>
                <a:latin typeface="+mn-lt"/>
              </a:rPr>
              <a:t>Holy God…</a:t>
            </a:r>
          </a:p>
        </p:txBody>
      </p:sp>
    </p:spTree>
    <p:extLst>
      <p:ext uri="{BB962C8B-B14F-4D97-AF65-F5344CB8AC3E}">
        <p14:creationId xmlns:p14="http://schemas.microsoft.com/office/powerpoint/2010/main" val="3626355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lh3.googleusercontent.com/arKmXdOLFznYu2iH10Qblf-sPF2U3mycMyX0ByfbQ7oWwoyMp0zp8j5BesdD4KBD0xDItQnBsbz8bVjYWYMWL6G5VUSaCsKFbOKUoqHAVWUqHnmG9_D-Vd1E4Y__O4c8KM54p7q6C8IKi7Mte6nMBF4gqbFqJg3tsKOKTrIGUXkfbPb1xSOw4MEB_AW3UNe5cg7c4zM7SZpplKFKRJOdSCeJM9uDXJgQmB6Uy7V6i01EjU9QofygLBomDBghpfRyS4clkElsYn9s9JVQ_h2oh8W1I6FMRYBzGNbwuziu7kZmvOZrLbfUbVMOT_lQEJrQczbj0bISsSkwZk4US7IlDxtZb4gFqboOqECXxK0ngJ_7EFsjC1MtCifjt60eugRJjycfDnAH0b0FLO6Y4plJ39I57nfjTyJRXDXxTrbLWhKbqvEWvGmg3ymFfRn1smsJ4JEM9tMRRO1GApk9uq1k7cGg2XXPwHoW50qWUqlMrPAlaeowHtWYvBB11dLydv9_WFuI7IVTy_LCnFYwMLojCGNs8zraDYSu2t94UgErBcjmxJUctZX6zmhE7gfNgWoVAixg71irjsx61N5nHjdSgtMfmtjCI0CdBoVSP6Ozu9eo3FLFHZEDJRoNJ4m_02-G=w1061-h795-no">
            <a:extLst>
              <a:ext uri="{FF2B5EF4-FFF2-40B4-BE49-F238E27FC236}">
                <a16:creationId xmlns:a16="http://schemas.microsoft.com/office/drawing/2014/main" id="{8ED3E59C-6E0E-4BC7-B89F-96E58E9DF2B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BD38B98-7CCC-4B46-9EE3-AFE1C440FA1F}"/>
              </a:ext>
            </a:extLst>
          </p:cNvPr>
          <p:cNvSpPr>
            <a:spLocks noGrp="1"/>
          </p:cNvSpPr>
          <p:nvPr>
            <p:ph type="title"/>
          </p:nvPr>
        </p:nvSpPr>
        <p:spPr/>
        <p:txBody>
          <a:bodyPr/>
          <a:lstStyle/>
          <a:p>
            <a:r>
              <a:rPr lang="en-AU" dirty="0">
                <a:solidFill>
                  <a:schemeClr val="bg1">
                    <a:lumMod val="95000"/>
                  </a:schemeClr>
                </a:solidFill>
                <a:latin typeface="+mn-lt"/>
              </a:rPr>
              <a:t>Our Creator, </a:t>
            </a:r>
            <a:br>
              <a:rPr lang="en-AU" dirty="0">
                <a:solidFill>
                  <a:schemeClr val="bg1">
                    <a:lumMod val="95000"/>
                  </a:schemeClr>
                </a:solidFill>
                <a:latin typeface="+mn-lt"/>
              </a:rPr>
            </a:br>
            <a:r>
              <a:rPr lang="en-AU" dirty="0">
                <a:solidFill>
                  <a:schemeClr val="bg1">
                    <a:lumMod val="95000"/>
                  </a:schemeClr>
                </a:solidFill>
                <a:latin typeface="+mn-lt"/>
              </a:rPr>
              <a:t>who walked in the dreamtime…</a:t>
            </a:r>
          </a:p>
        </p:txBody>
      </p:sp>
    </p:spTree>
    <p:extLst>
      <p:ext uri="{BB962C8B-B14F-4D97-AF65-F5344CB8AC3E}">
        <p14:creationId xmlns:p14="http://schemas.microsoft.com/office/powerpoint/2010/main" val="382330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AD567-FAC8-442A-9936-45E24520F12D}"/>
              </a:ext>
            </a:extLst>
          </p:cNvPr>
          <p:cNvSpPr>
            <a:spLocks noGrp="1"/>
          </p:cNvSpPr>
          <p:nvPr>
            <p:ph type="title"/>
          </p:nvPr>
        </p:nvSpPr>
        <p:spPr>
          <a:xfrm>
            <a:off x="530678" y="1410155"/>
            <a:ext cx="3061607" cy="3662588"/>
          </a:xfrm>
        </p:spPr>
        <p:txBody>
          <a:bodyPr>
            <a:normAutofit fontScale="90000"/>
          </a:bodyPr>
          <a:lstStyle/>
          <a:p>
            <a:r>
              <a:rPr lang="en-AU" dirty="0">
                <a:solidFill>
                  <a:schemeClr val="bg1">
                    <a:lumMod val="95000"/>
                  </a:schemeClr>
                </a:solidFill>
                <a:latin typeface="+mn-lt"/>
              </a:rPr>
              <a:t>Cosmic Christ, </a:t>
            </a:r>
            <a:br>
              <a:rPr lang="en-AU" dirty="0">
                <a:solidFill>
                  <a:schemeClr val="bg1">
                    <a:lumMod val="95000"/>
                  </a:schemeClr>
                </a:solidFill>
                <a:latin typeface="+mn-lt"/>
              </a:rPr>
            </a:br>
            <a:r>
              <a:rPr lang="en-AU" dirty="0">
                <a:solidFill>
                  <a:schemeClr val="bg1">
                    <a:lumMod val="95000"/>
                  </a:schemeClr>
                </a:solidFill>
                <a:latin typeface="+mn-lt"/>
              </a:rPr>
              <a:t>who holds together all creation, </a:t>
            </a:r>
            <a:br>
              <a:rPr lang="en-AU" dirty="0">
                <a:solidFill>
                  <a:schemeClr val="bg1">
                    <a:lumMod val="95000"/>
                  </a:schemeClr>
                </a:solidFill>
                <a:latin typeface="+mn-lt"/>
              </a:rPr>
            </a:br>
            <a:r>
              <a:rPr lang="en-AU" dirty="0">
                <a:solidFill>
                  <a:schemeClr val="bg1">
                    <a:lumMod val="95000"/>
                  </a:schemeClr>
                </a:solidFill>
                <a:latin typeface="+mn-lt"/>
              </a:rPr>
              <a:t>and in whom we all </a:t>
            </a:r>
            <a:br>
              <a:rPr lang="en-AU" dirty="0">
                <a:solidFill>
                  <a:schemeClr val="bg1">
                    <a:lumMod val="95000"/>
                  </a:schemeClr>
                </a:solidFill>
                <a:latin typeface="+mn-lt"/>
              </a:rPr>
            </a:br>
            <a:r>
              <a:rPr lang="en-AU" dirty="0">
                <a:solidFill>
                  <a:schemeClr val="bg1">
                    <a:lumMod val="95000"/>
                  </a:schemeClr>
                </a:solidFill>
                <a:latin typeface="+mn-lt"/>
              </a:rPr>
              <a:t>live and move and have our being</a:t>
            </a:r>
          </a:p>
        </p:txBody>
      </p:sp>
      <p:pic>
        <p:nvPicPr>
          <p:cNvPr id="3074" name="Picture 2" descr="https://lh3.googleusercontent.com/mpmny0dn2zmOF1U2ZhaELYtJcBSMOM-uPCkkoCiI22Hfwy4b9ETFBZWNUmE2ylMNXg0ezqYhymANqLB_QVod2Z9gm_UaUQjP2d_OoSSBgqLh9Xcp8slB9ksaXJEIo4lFjsfqbbe6FarasDR2nUIeUojZdxzhTAMIimQh212xEIApUrprEh6Njc68HXh1ZVGFTZ1s0UfzWIjh8h-EVDsyYZWjUZJkI9vINluff6B4GjKySrguYYIveZIk6kyCdGe3Cl_1WSvcenlhw_oZIl61NEyYH-BNopTD6sLTbigwrDE8T6rkAq_0JxhC9E_U5VdGSYuPbA-l4apvT38pQdKz7lvDxm9GC9xZTfnNLQdPos3d9MPfw6HHS4VoU2ZGHQjPrtJPgsHOIrA6RYAzls2g-1QtH5SAPNnB4W8dju-n5J0DE3BmPrW6W9MbSMmZj5wupy9bbUsJESPnNrNjfpDZ6o08jnrNB8YOI4h1nEMGXUBxEsXDEP1lo7FGS98WO29Fgj5ABPlyuZGcUY_g-sv8CXlqEpLEe-FaSHK9kK2pPlBM7Kr_HfWGFdR1yWZhZvrhogzRARsc6lehunf1LdWOGUFOIkZqU3xgMdW3G-091kmD04bm4Ist_4mjiMlG4RIo=w597-h795-no">
            <a:extLst>
              <a:ext uri="{FF2B5EF4-FFF2-40B4-BE49-F238E27FC236}">
                <a16:creationId xmlns:a16="http://schemas.microsoft.com/office/drawing/2014/main" id="{B84619F9-A1EE-4776-9418-A8F45434F7C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02087" y="0"/>
            <a:ext cx="5141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36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4433A-A55F-48AC-80D4-EFDB99FBDD80}"/>
              </a:ext>
            </a:extLst>
          </p:cNvPr>
          <p:cNvSpPr>
            <a:spLocks noGrp="1"/>
          </p:cNvSpPr>
          <p:nvPr>
            <p:ph type="title"/>
          </p:nvPr>
        </p:nvSpPr>
        <p:spPr>
          <a:xfrm>
            <a:off x="628650" y="211721"/>
            <a:ext cx="7886700" cy="1325563"/>
          </a:xfrm>
        </p:spPr>
        <p:txBody>
          <a:bodyPr>
            <a:normAutofit fontScale="90000"/>
          </a:bodyPr>
          <a:lstStyle/>
          <a:p>
            <a:r>
              <a:rPr lang="en-AU" dirty="0">
                <a:solidFill>
                  <a:schemeClr val="bg1"/>
                </a:solidFill>
                <a:latin typeface="+mn-lt"/>
              </a:rPr>
              <a:t>Spirit of Redemption, who shows us how to bring reconciliation, renewal and flourishing to all Creation..</a:t>
            </a:r>
          </a:p>
        </p:txBody>
      </p:sp>
      <p:pic>
        <p:nvPicPr>
          <p:cNvPr id="4" name="Content Placeholder 3" descr="IMG_20161112_111409.jpg">
            <a:extLst>
              <a:ext uri="{FF2B5EF4-FFF2-40B4-BE49-F238E27FC236}">
                <a16:creationId xmlns:a16="http://schemas.microsoft.com/office/drawing/2014/main" id="{97C3CAA5-64FE-4375-8379-78915573A37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8395" y="1813535"/>
            <a:ext cx="9172395" cy="5044465"/>
          </a:xfrm>
          <a:prstGeom prst="rect">
            <a:avLst/>
          </a:prstGeom>
        </p:spPr>
      </p:pic>
      <p:sp>
        <p:nvSpPr>
          <p:cNvPr id="3" name="Content Placeholder 2">
            <a:extLst>
              <a:ext uri="{FF2B5EF4-FFF2-40B4-BE49-F238E27FC236}">
                <a16:creationId xmlns:a16="http://schemas.microsoft.com/office/drawing/2014/main" id="{8974DE7F-B44C-4EF7-88B4-5C2EFB132E02}"/>
              </a:ext>
            </a:extLst>
          </p:cNvPr>
          <p:cNvSpPr>
            <a:spLocks noGrp="1"/>
          </p:cNvSpPr>
          <p:nvPr>
            <p:ph idx="1"/>
          </p:nvPr>
        </p:nvSpPr>
        <p:spPr>
          <a:xfrm>
            <a:off x="6038850" y="6336419"/>
            <a:ext cx="3518807" cy="797832"/>
          </a:xfrm>
        </p:spPr>
        <p:txBody>
          <a:bodyPr/>
          <a:lstStyle/>
          <a:p>
            <a:pPr marL="0" indent="0">
              <a:buNone/>
            </a:pPr>
            <a:r>
              <a:rPr lang="en-AU" dirty="0">
                <a:solidFill>
                  <a:schemeClr val="bg1"/>
                </a:solidFill>
              </a:rPr>
              <a:t>A Rocha Australia</a:t>
            </a:r>
          </a:p>
        </p:txBody>
      </p:sp>
    </p:spTree>
    <p:extLst>
      <p:ext uri="{BB962C8B-B14F-4D97-AF65-F5344CB8AC3E}">
        <p14:creationId xmlns:p14="http://schemas.microsoft.com/office/powerpoint/2010/main" val="1649209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lh3.googleusercontent.com/qI2Z2PBjQJe7cc5oreKmW4VCbLZyVFlnmf1r98l8zJY-LGGQ1sxrTwKiuIWoQKkcjRk29qIloUdLuDhpbj4SYLrYxdcTWScd2WMGaldZXReaVB-yqZEVQqgKP2sggBc1K0Pkh61Mq3omV5r--F0_roO9Eq53VQKRGWIW332X9Irfb6MBFcNtyeW3o2qDFSwk5urr20eiFwlAiiYB8lTe8zPdwEfzwfQWifOons7dogKAFEqP-N1nBNkZjMGtSg_mCBJ4f9l9pzgTcc9cV9CFW0Phqi3bzurdVv3eE359sllRoFMqn6JB1WCcmVt9sQiQE7WtpT4ohETxk-3zuGFiOIfEtDIzcOORw6dLUcVQHQLDys3kiPduClMkzjLP_ke2WipkwQKAwCmaSw1sSXPCTZ7UFrBPWCwi_HKvL3gFqhGuxXg91SBK06CsmhU_gpkxCWLQEz3p7L5lN8OaiTs3qUioEIb3DE2Kj6lJi2N4YMmWpXJT5xTkW3kf7xJyj9mfIjXIUF7X5RY7vqtLTO3II9_wnAyyARmWpAyGfVWLomDfHHFJtqVUVfQ5I8qDGedLUjfeClLCwzhRugjRG-7Mb4QV8m_RBqJI3bkrBcrgQTxQMSpnNb3AZ-4w7RP302cw=w597-h795-no">
            <a:extLst>
              <a:ext uri="{FF2B5EF4-FFF2-40B4-BE49-F238E27FC236}">
                <a16:creationId xmlns:a16="http://schemas.microsoft.com/office/drawing/2014/main" id="{A93E07B7-1AE8-4EA8-9676-CC3DADC5FF1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6E7657F-00BF-4232-B481-8C3D0046BA51}"/>
              </a:ext>
            </a:extLst>
          </p:cNvPr>
          <p:cNvSpPr>
            <a:spLocks noGrp="1"/>
          </p:cNvSpPr>
          <p:nvPr>
            <p:ph type="title"/>
          </p:nvPr>
        </p:nvSpPr>
        <p:spPr/>
        <p:txBody>
          <a:bodyPr>
            <a:normAutofit/>
          </a:bodyPr>
          <a:lstStyle/>
          <a:p>
            <a:r>
              <a:rPr lang="en-AU" sz="4000" dirty="0">
                <a:latin typeface="+mn-lt"/>
              </a:rPr>
              <a:t>We worship you. </a:t>
            </a:r>
          </a:p>
        </p:txBody>
      </p:sp>
    </p:spTree>
    <p:extLst>
      <p:ext uri="{BB962C8B-B14F-4D97-AF65-F5344CB8AC3E}">
        <p14:creationId xmlns:p14="http://schemas.microsoft.com/office/powerpoint/2010/main" val="3786078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46314" y="5426766"/>
            <a:ext cx="7750629" cy="1246177"/>
          </a:xfrm>
        </p:spPr>
        <p:txBody>
          <a:bodyPr>
            <a:normAutofit fontScale="92500"/>
          </a:bodyPr>
          <a:lstStyle/>
          <a:p>
            <a:r>
              <a:rPr lang="en-US" sz="4000" dirty="0">
                <a:solidFill>
                  <a:schemeClr val="bg1">
                    <a:lumMod val="95000"/>
                  </a:schemeClr>
                </a:solidFill>
              </a:rPr>
              <a:t>We thank you for all the churches who are inspired by you to care for Creation</a:t>
            </a:r>
          </a:p>
        </p:txBody>
      </p:sp>
      <p:pic>
        <p:nvPicPr>
          <p:cNvPr id="6" name="Content Placeholder 3" descr="IMG_20160925_101506.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1302" y="0"/>
            <a:ext cx="9166604" cy="5041279"/>
          </a:xfrm>
          <a:prstGeom prst="rect">
            <a:avLst/>
          </a:prstGeom>
        </p:spPr>
      </p:pic>
    </p:spTree>
    <p:extLst>
      <p:ext uri="{BB962C8B-B14F-4D97-AF65-F5344CB8AC3E}">
        <p14:creationId xmlns:p14="http://schemas.microsoft.com/office/powerpoint/2010/main" val="2291708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GH working bee 2.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0" y="1298811"/>
            <a:ext cx="9144000" cy="667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9804" y="155811"/>
            <a:ext cx="8664082" cy="1143000"/>
          </a:xfrm>
        </p:spPr>
        <p:txBody>
          <a:bodyPr>
            <a:normAutofit fontScale="90000"/>
          </a:bodyPr>
          <a:lstStyle/>
          <a:p>
            <a:r>
              <a:rPr lang="en-AU" dirty="0">
                <a:solidFill>
                  <a:schemeClr val="bg1"/>
                </a:solidFill>
                <a:latin typeface="+mn-lt"/>
              </a:rPr>
              <a:t>We thank you for the gift of worshipping outside…</a:t>
            </a:r>
          </a:p>
        </p:txBody>
      </p:sp>
      <p:sp>
        <p:nvSpPr>
          <p:cNvPr id="3" name="Content Placeholder 2"/>
          <p:cNvSpPr>
            <a:spLocks noGrp="1"/>
          </p:cNvSpPr>
          <p:nvPr>
            <p:ph idx="1"/>
          </p:nvPr>
        </p:nvSpPr>
        <p:spPr>
          <a:xfrm>
            <a:off x="109804" y="6361740"/>
            <a:ext cx="4482498" cy="680897"/>
          </a:xfrm>
        </p:spPr>
        <p:txBody>
          <a:bodyPr>
            <a:normAutofit fontScale="92500" lnSpcReduction="20000"/>
          </a:bodyPr>
          <a:lstStyle/>
          <a:p>
            <a:pPr marL="0" indent="0">
              <a:buNone/>
            </a:pPr>
            <a:r>
              <a:rPr lang="en-AU" dirty="0">
                <a:solidFill>
                  <a:schemeClr val="bg1"/>
                </a:solidFill>
              </a:rPr>
              <a:t>Canberra City Uniting Church, ACT</a:t>
            </a:r>
          </a:p>
        </p:txBody>
      </p:sp>
    </p:spTree>
    <p:extLst>
      <p:ext uri="{BB962C8B-B14F-4D97-AF65-F5344CB8AC3E}">
        <p14:creationId xmlns:p14="http://schemas.microsoft.com/office/powerpoint/2010/main" val="2681211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672658-D948-4F52-A8C6-1B08B7E338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67131" y="3953418"/>
            <a:ext cx="3012013" cy="4016017"/>
          </a:xfrm>
          <a:prstGeom prst="rect">
            <a:avLst/>
          </a:prstGeom>
        </p:spPr>
      </p:pic>
      <p:sp>
        <p:nvSpPr>
          <p:cNvPr id="2" name="Title 1">
            <a:extLst>
              <a:ext uri="{FF2B5EF4-FFF2-40B4-BE49-F238E27FC236}">
                <a16:creationId xmlns:a16="http://schemas.microsoft.com/office/drawing/2014/main" id="{1387A2D1-94BC-4B57-A48E-1A45E9E7C69C}"/>
              </a:ext>
            </a:extLst>
          </p:cNvPr>
          <p:cNvSpPr>
            <a:spLocks noGrp="1"/>
          </p:cNvSpPr>
          <p:nvPr>
            <p:ph type="title"/>
          </p:nvPr>
        </p:nvSpPr>
        <p:spPr>
          <a:xfrm>
            <a:off x="474482" y="-214448"/>
            <a:ext cx="8229600" cy="1143000"/>
          </a:xfrm>
        </p:spPr>
        <p:txBody>
          <a:bodyPr>
            <a:normAutofit fontScale="90000"/>
          </a:bodyPr>
          <a:lstStyle/>
          <a:p>
            <a:r>
              <a:rPr lang="en-AU" dirty="0">
                <a:solidFill>
                  <a:schemeClr val="bg1">
                    <a:lumMod val="95000"/>
                  </a:schemeClr>
                </a:solidFill>
                <a:latin typeface="+mn-lt"/>
              </a:rPr>
              <a:t>And wondering at all you have made.</a:t>
            </a:r>
          </a:p>
        </p:txBody>
      </p:sp>
      <p:sp>
        <p:nvSpPr>
          <p:cNvPr id="3" name="Content Placeholder 2">
            <a:extLst>
              <a:ext uri="{FF2B5EF4-FFF2-40B4-BE49-F238E27FC236}">
                <a16:creationId xmlns:a16="http://schemas.microsoft.com/office/drawing/2014/main" id="{532B4F4C-7E46-44A1-926C-68B603D86941}"/>
              </a:ext>
            </a:extLst>
          </p:cNvPr>
          <p:cNvSpPr>
            <a:spLocks noGrp="1"/>
          </p:cNvSpPr>
          <p:nvPr>
            <p:ph idx="1"/>
          </p:nvPr>
        </p:nvSpPr>
        <p:spPr>
          <a:xfrm>
            <a:off x="-60415" y="6478635"/>
            <a:ext cx="5464629" cy="1038497"/>
          </a:xfrm>
        </p:spPr>
        <p:txBody>
          <a:bodyPr>
            <a:normAutofit/>
          </a:bodyPr>
          <a:lstStyle/>
          <a:p>
            <a:pPr marL="0" indent="0">
              <a:buNone/>
            </a:pPr>
            <a:r>
              <a:rPr lang="en-US" sz="1600" dirty="0"/>
              <a:t>Lane Cove UC and Grace UC’s Outdoor Adventure Church</a:t>
            </a:r>
            <a:endParaRPr lang="en-AU" sz="1600" dirty="0"/>
          </a:p>
        </p:txBody>
      </p:sp>
      <p:pic>
        <p:nvPicPr>
          <p:cNvPr id="9" name="Picture 8">
            <a:extLst>
              <a:ext uri="{FF2B5EF4-FFF2-40B4-BE49-F238E27FC236}">
                <a16:creationId xmlns:a16="http://schemas.microsoft.com/office/drawing/2014/main" id="{7D788129-B029-4A98-9C17-30529D05E3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281" y="2847707"/>
            <a:ext cx="3007721" cy="4010295"/>
          </a:xfrm>
          <a:prstGeom prst="rect">
            <a:avLst/>
          </a:prstGeom>
        </p:spPr>
      </p:pic>
      <p:pic>
        <p:nvPicPr>
          <p:cNvPr id="11" name="Picture 10">
            <a:extLst>
              <a:ext uri="{FF2B5EF4-FFF2-40B4-BE49-F238E27FC236}">
                <a16:creationId xmlns:a16="http://schemas.microsoft.com/office/drawing/2014/main" id="{787281D7-EF79-4CF3-AAD6-A8E14FE612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42058" y="588824"/>
            <a:ext cx="2929009" cy="3905344"/>
          </a:xfrm>
          <a:prstGeom prst="rect">
            <a:avLst/>
          </a:prstGeom>
        </p:spPr>
      </p:pic>
      <p:pic>
        <p:nvPicPr>
          <p:cNvPr id="7" name="Picture 6">
            <a:extLst>
              <a:ext uri="{FF2B5EF4-FFF2-40B4-BE49-F238E27FC236}">
                <a16:creationId xmlns:a16="http://schemas.microsoft.com/office/drawing/2014/main" id="{844E7FBD-70AB-4851-8FC1-0BF3D840E7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1067" y="629424"/>
            <a:ext cx="2272933" cy="2392450"/>
          </a:xfrm>
          <a:prstGeom prst="rect">
            <a:avLst/>
          </a:prstGeom>
        </p:spPr>
      </p:pic>
      <p:pic>
        <p:nvPicPr>
          <p:cNvPr id="13" name="Picture 12">
            <a:extLst>
              <a:ext uri="{FF2B5EF4-FFF2-40B4-BE49-F238E27FC236}">
                <a16:creationId xmlns:a16="http://schemas.microsoft.com/office/drawing/2014/main" id="{6034A4E0-2D80-48D8-A635-1204C933A8E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660" y="587148"/>
            <a:ext cx="3201688" cy="6266765"/>
          </a:xfrm>
          <a:prstGeom prst="rect">
            <a:avLst/>
          </a:prstGeom>
        </p:spPr>
      </p:pic>
      <p:pic>
        <p:nvPicPr>
          <p:cNvPr id="17" name="Picture 16">
            <a:extLst>
              <a:ext uri="{FF2B5EF4-FFF2-40B4-BE49-F238E27FC236}">
                <a16:creationId xmlns:a16="http://schemas.microsoft.com/office/drawing/2014/main" id="{816B7352-F43A-4A49-9B91-DBDE614CD19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63144" y="587148"/>
            <a:ext cx="2930265" cy="3907020"/>
          </a:xfrm>
          <a:prstGeom prst="rect">
            <a:avLst/>
          </a:prstGeom>
        </p:spPr>
      </p:pic>
    </p:spTree>
    <p:extLst>
      <p:ext uri="{BB962C8B-B14F-4D97-AF65-F5344CB8AC3E}">
        <p14:creationId xmlns:p14="http://schemas.microsoft.com/office/powerpoint/2010/main" val="656220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9F2F-6EED-4463-BDCF-668A41239DE4}"/>
              </a:ext>
            </a:extLst>
          </p:cNvPr>
          <p:cNvSpPr>
            <a:spLocks noGrp="1"/>
          </p:cNvSpPr>
          <p:nvPr>
            <p:ph type="title"/>
          </p:nvPr>
        </p:nvSpPr>
        <p:spPr>
          <a:xfrm>
            <a:off x="5442857" y="2215697"/>
            <a:ext cx="3072493" cy="1325563"/>
          </a:xfrm>
        </p:spPr>
        <p:txBody>
          <a:bodyPr>
            <a:noAutofit/>
          </a:bodyPr>
          <a:lstStyle/>
          <a:p>
            <a:r>
              <a:rPr lang="en-AU" sz="5400" dirty="0">
                <a:solidFill>
                  <a:schemeClr val="bg1">
                    <a:lumMod val="95000"/>
                  </a:schemeClr>
                </a:solidFill>
                <a:latin typeface="+mn-lt"/>
              </a:rPr>
              <a:t>For dark and earthy things…</a:t>
            </a:r>
          </a:p>
        </p:txBody>
      </p:sp>
      <p:pic>
        <p:nvPicPr>
          <p:cNvPr id="4" name="Content Placeholder 4" descr="A picture containing person, grass, outdoor, boy&#10;&#10;Description generated with very high confidence">
            <a:extLst>
              <a:ext uri="{FF2B5EF4-FFF2-40B4-BE49-F238E27FC236}">
                <a16:creationId xmlns:a16="http://schemas.microsoft.com/office/drawing/2014/main" id="{28762C7D-BF40-43D0-8623-E68B4E6EBFB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5138057" cy="6873655"/>
          </a:xfrm>
          <a:prstGeom prst="rect">
            <a:avLst/>
          </a:prstGeom>
        </p:spPr>
      </p:pic>
    </p:spTree>
    <p:extLst>
      <p:ext uri="{BB962C8B-B14F-4D97-AF65-F5344CB8AC3E}">
        <p14:creationId xmlns:p14="http://schemas.microsoft.com/office/powerpoint/2010/main" val="756951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2A665F-163E-446D-A3FD-74D66A9251B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9144000" cy="6905022"/>
          </a:xfrm>
          <a:prstGeom prst="rect">
            <a:avLst/>
          </a:prstGeom>
        </p:spPr>
      </p:pic>
      <p:sp>
        <p:nvSpPr>
          <p:cNvPr id="2" name="Title 1"/>
          <p:cNvSpPr>
            <a:spLocks noGrp="1"/>
          </p:cNvSpPr>
          <p:nvPr>
            <p:ph type="title"/>
          </p:nvPr>
        </p:nvSpPr>
        <p:spPr>
          <a:xfrm>
            <a:off x="238804" y="-251277"/>
            <a:ext cx="8600395" cy="2384877"/>
          </a:xfrm>
        </p:spPr>
        <p:txBody>
          <a:bodyPr>
            <a:normAutofit/>
          </a:bodyPr>
          <a:lstStyle/>
          <a:p>
            <a:r>
              <a:rPr lang="en-US" dirty="0">
                <a:latin typeface="+mn-lt"/>
              </a:rPr>
              <a:t>And for light and sunny things…</a:t>
            </a:r>
          </a:p>
        </p:txBody>
      </p:sp>
      <p:sp>
        <p:nvSpPr>
          <p:cNvPr id="3" name="Text Placeholder 2"/>
          <p:cNvSpPr>
            <a:spLocks noGrp="1"/>
          </p:cNvSpPr>
          <p:nvPr>
            <p:ph type="body" idx="1"/>
          </p:nvPr>
        </p:nvSpPr>
        <p:spPr>
          <a:xfrm>
            <a:off x="6431322" y="5235186"/>
            <a:ext cx="2712678" cy="1500187"/>
          </a:xfrm>
        </p:spPr>
        <p:txBody>
          <a:bodyPr>
            <a:normAutofit/>
          </a:bodyPr>
          <a:lstStyle/>
          <a:p>
            <a:r>
              <a:rPr lang="en-US" sz="2800" dirty="0"/>
              <a:t>Indooroopilly UC</a:t>
            </a:r>
          </a:p>
        </p:txBody>
      </p:sp>
    </p:spTree>
    <p:extLst>
      <p:ext uri="{BB962C8B-B14F-4D97-AF65-F5344CB8AC3E}">
        <p14:creationId xmlns:p14="http://schemas.microsoft.com/office/powerpoint/2010/main" val="208147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7036" y="6061050"/>
            <a:ext cx="3140106" cy="796950"/>
          </a:xfrm>
        </p:spPr>
        <p:txBody>
          <a:bodyPr>
            <a:noAutofit/>
          </a:bodyPr>
          <a:lstStyle/>
          <a:p>
            <a:r>
              <a:rPr lang="en-AU" sz="2000" dirty="0">
                <a:solidFill>
                  <a:srgbClr val="FFFFFF"/>
                </a:solidFill>
              </a:rPr>
              <a:t>St Anselm of Canterbury Anglican Parish Kingsley-North Woodvale WA</a:t>
            </a:r>
          </a:p>
        </p:txBody>
      </p:sp>
      <p:pic>
        <p:nvPicPr>
          <p:cNvPr id="4098" name="Picture 2" descr="St Anselm"/>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3000" y="0"/>
            <a:ext cx="3158970" cy="594928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01970" y="3861049"/>
            <a:ext cx="3699030" cy="2969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301972" y="3506672"/>
            <a:ext cx="3395555" cy="369332"/>
          </a:xfrm>
          <a:prstGeom prst="rect">
            <a:avLst/>
          </a:prstGeom>
          <a:noFill/>
        </p:spPr>
        <p:txBody>
          <a:bodyPr wrap="square" rtlCol="0">
            <a:spAutoFit/>
          </a:bodyPr>
          <a:lstStyle/>
          <a:p>
            <a:r>
              <a:rPr lang="en-AU" dirty="0">
                <a:solidFill>
                  <a:srgbClr val="FFFFFF"/>
                </a:solidFill>
              </a:rPr>
              <a:t>Bentleigh Uniting Church, VIC</a:t>
            </a: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44293" y="6926"/>
            <a:ext cx="3748103" cy="3062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01970" y="3036228"/>
            <a:ext cx="3428646" cy="369332"/>
          </a:xfrm>
          <a:prstGeom prst="rect">
            <a:avLst/>
          </a:prstGeom>
          <a:noFill/>
        </p:spPr>
        <p:txBody>
          <a:bodyPr wrap="square" rtlCol="0">
            <a:spAutoFit/>
          </a:bodyPr>
          <a:lstStyle/>
          <a:p>
            <a:r>
              <a:rPr lang="en-AU" dirty="0">
                <a:solidFill>
                  <a:srgbClr val="FFFFFF"/>
                </a:solidFill>
              </a:rPr>
              <a:t>Castlemaine Uniting Church, VIC</a:t>
            </a:r>
          </a:p>
        </p:txBody>
      </p:sp>
    </p:spTree>
    <p:extLst>
      <p:ext uri="{BB962C8B-B14F-4D97-AF65-F5344CB8AC3E}">
        <p14:creationId xmlns:p14="http://schemas.microsoft.com/office/powerpoint/2010/main" val="603236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365126"/>
            <a:ext cx="7886700" cy="1325563"/>
          </a:xfrm>
        </p:spPr>
        <p:txBody>
          <a:bodyPr/>
          <a:lstStyle/>
          <a:p>
            <a:pPr eaLnBrk="1" hangingPunct="1"/>
            <a:r>
              <a:rPr lang="en-US">
                <a:solidFill>
                  <a:schemeClr val="bg1"/>
                </a:solidFill>
                <a:latin typeface="Calibri" charset="0"/>
              </a:rPr>
              <a:t>Free gifts from you. </a:t>
            </a:r>
            <a:endParaRPr lang="en-US" dirty="0">
              <a:solidFill>
                <a:schemeClr val="bg1"/>
              </a:solidFill>
              <a:latin typeface="Calibri" charset="0"/>
            </a:endParaRPr>
          </a:p>
        </p:txBody>
      </p:sp>
      <p:pic>
        <p:nvPicPr>
          <p:cNvPr id="27651" name="Picture 2" descr="Solar Hart 2 by Project Green Church">
            <a:hlinkClick r:id="rId3" tooltip="Solar Hart 2 by Project Green Church"/>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57250" y="1428750"/>
            <a:ext cx="3810000" cy="285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2" name="Picture 4" descr="solar hart 3 by Project Green Church">
            <a:hlinkClick r:id="rId5" tooltip="solar hart 3 by Project Green Church"/>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3705" y="4214815"/>
            <a:ext cx="6099175" cy="2643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descr="13268402_988092501298026_8190646592599914535_o.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22352" y="1776636"/>
            <a:ext cx="4521648" cy="3375781"/>
          </a:xfrm>
          <a:prstGeom prst="rect">
            <a:avLst/>
          </a:prstGeom>
        </p:spPr>
      </p:pic>
    </p:spTree>
    <p:extLst>
      <p:ext uri="{BB962C8B-B14F-4D97-AF65-F5344CB8AC3E}">
        <p14:creationId xmlns:p14="http://schemas.microsoft.com/office/powerpoint/2010/main" val="2443169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117"/>
            <a:ext cx="9067800" cy="1143000"/>
          </a:xfrm>
        </p:spPr>
        <p:txBody>
          <a:bodyPr>
            <a:normAutofit fontScale="90000"/>
          </a:bodyPr>
          <a:lstStyle/>
          <a:p>
            <a:r>
              <a:rPr lang="en-AU" dirty="0">
                <a:solidFill>
                  <a:schemeClr val="bg1"/>
                </a:solidFill>
                <a:latin typeface="+mn-lt"/>
              </a:rPr>
              <a:t>Thank you for solar crosses on churches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028945"/>
            <a:ext cx="4772060" cy="4829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68767" y="1268119"/>
            <a:ext cx="2268252" cy="646331"/>
          </a:xfrm>
          <a:prstGeom prst="rect">
            <a:avLst/>
          </a:prstGeom>
          <a:noFill/>
        </p:spPr>
        <p:txBody>
          <a:bodyPr wrap="square" rtlCol="0">
            <a:spAutoFit/>
          </a:bodyPr>
          <a:lstStyle/>
          <a:p>
            <a:r>
              <a:rPr lang="en-AU" dirty="0">
                <a:solidFill>
                  <a:srgbClr val="FFFFFF"/>
                </a:solidFill>
              </a:rPr>
              <a:t>Caloundra Uniting Church, QLD</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07332" y="1270067"/>
            <a:ext cx="4736669" cy="3752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940152" y="5085186"/>
            <a:ext cx="1890210" cy="646331"/>
          </a:xfrm>
          <a:prstGeom prst="rect">
            <a:avLst/>
          </a:prstGeom>
          <a:noFill/>
        </p:spPr>
        <p:txBody>
          <a:bodyPr wrap="square" rtlCol="0">
            <a:spAutoFit/>
          </a:bodyPr>
          <a:lstStyle/>
          <a:p>
            <a:r>
              <a:rPr lang="en-AU" dirty="0">
                <a:solidFill>
                  <a:srgbClr val="FFFFFF"/>
                </a:solidFill>
              </a:rPr>
              <a:t>O’Connor Uniting Church, ACT</a:t>
            </a:r>
          </a:p>
        </p:txBody>
      </p:sp>
    </p:spTree>
    <p:extLst>
      <p:ext uri="{BB962C8B-B14F-4D97-AF65-F5344CB8AC3E}">
        <p14:creationId xmlns:p14="http://schemas.microsoft.com/office/powerpoint/2010/main" val="3905805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F91F1-2726-458D-8F32-5BEDFFC9C3F0}"/>
              </a:ext>
            </a:extLst>
          </p:cNvPr>
          <p:cNvSpPr>
            <a:spLocks noGrp="1"/>
          </p:cNvSpPr>
          <p:nvPr>
            <p:ph type="title"/>
          </p:nvPr>
        </p:nvSpPr>
        <p:spPr>
          <a:xfrm>
            <a:off x="628650" y="123900"/>
            <a:ext cx="7886700" cy="1325563"/>
          </a:xfrm>
        </p:spPr>
        <p:txBody>
          <a:bodyPr>
            <a:normAutofit/>
          </a:bodyPr>
          <a:lstStyle/>
          <a:p>
            <a:pPr algn="ctr"/>
            <a:r>
              <a:rPr lang="en-US" dirty="0">
                <a:solidFill>
                  <a:schemeClr val="bg1"/>
                </a:solidFill>
                <a:latin typeface="+mn-lt"/>
              </a:rPr>
              <a:t>And for churches powered by the Sun/Son!</a:t>
            </a:r>
            <a:endParaRPr lang="en-AU" dirty="0">
              <a:solidFill>
                <a:schemeClr val="bg1"/>
              </a:solidFill>
              <a:latin typeface="+mn-lt"/>
            </a:endParaRPr>
          </a:p>
        </p:txBody>
      </p:sp>
      <p:sp>
        <p:nvSpPr>
          <p:cNvPr id="3" name="Content Placeholder 2">
            <a:extLst>
              <a:ext uri="{FF2B5EF4-FFF2-40B4-BE49-F238E27FC236}">
                <a16:creationId xmlns:a16="http://schemas.microsoft.com/office/drawing/2014/main" id="{3ECC4888-10D1-405F-AABC-109B158870EF}"/>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4C22C0BF-72F4-45B2-B5D9-EBA3219149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7584" y="1515086"/>
            <a:ext cx="7859216" cy="5342914"/>
          </a:xfrm>
          <a:prstGeom prst="rect">
            <a:avLst/>
          </a:prstGeom>
        </p:spPr>
      </p:pic>
      <p:sp>
        <p:nvSpPr>
          <p:cNvPr id="4" name="Rectangle 3">
            <a:extLst>
              <a:ext uri="{FF2B5EF4-FFF2-40B4-BE49-F238E27FC236}">
                <a16:creationId xmlns:a16="http://schemas.microsoft.com/office/drawing/2014/main" id="{1B73F9FF-C5AC-4A31-84C9-42AB21E78C13}"/>
              </a:ext>
            </a:extLst>
          </p:cNvPr>
          <p:cNvSpPr/>
          <p:nvPr/>
        </p:nvSpPr>
        <p:spPr>
          <a:xfrm>
            <a:off x="0" y="6308208"/>
            <a:ext cx="2832635" cy="369332"/>
          </a:xfrm>
          <a:prstGeom prst="rect">
            <a:avLst/>
          </a:prstGeom>
        </p:spPr>
        <p:txBody>
          <a:bodyPr wrap="none">
            <a:spAutoFit/>
          </a:bodyPr>
          <a:lstStyle/>
          <a:p>
            <a:r>
              <a:rPr lang="en-US" dirty="0" err="1">
                <a:solidFill>
                  <a:schemeClr val="bg1"/>
                </a:solidFill>
              </a:rPr>
              <a:t>Tecoma</a:t>
            </a:r>
            <a:r>
              <a:rPr lang="en-US" dirty="0">
                <a:solidFill>
                  <a:schemeClr val="bg1"/>
                </a:solidFill>
              </a:rPr>
              <a:t> Uniting Church, VIC </a:t>
            </a:r>
            <a:endParaRPr lang="en-AU" dirty="0"/>
          </a:p>
        </p:txBody>
      </p:sp>
    </p:spTree>
    <p:extLst>
      <p:ext uri="{BB962C8B-B14F-4D97-AF65-F5344CB8AC3E}">
        <p14:creationId xmlns:p14="http://schemas.microsoft.com/office/powerpoint/2010/main" val="2391069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991962_1139714346135840_9097947783746940156_n.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03335" y="2"/>
            <a:ext cx="5140667" cy="3855501"/>
          </a:xfrm>
          <a:prstGeom prst="rect">
            <a:avLst/>
          </a:prstGeom>
        </p:spPr>
      </p:pic>
      <p:pic>
        <p:nvPicPr>
          <p:cNvPr id="4" name="Picture 3">
            <a:extLst>
              <a:ext uri="{FF2B5EF4-FFF2-40B4-BE49-F238E27FC236}">
                <a16:creationId xmlns:a16="http://schemas.microsoft.com/office/drawing/2014/main" id="{BF2E7B5F-C196-4949-AF50-492EF3F92F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2260" y="3856563"/>
            <a:ext cx="4001739" cy="3000377"/>
          </a:xfrm>
          <a:prstGeom prst="rect">
            <a:avLst/>
          </a:prstGeom>
        </p:spPr>
      </p:pic>
      <p:pic>
        <p:nvPicPr>
          <p:cNvPr id="5" name="Picture 4" descr="15871631_1205311919576082_388103178336556004_n.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5143500" cy="6858000"/>
          </a:xfrm>
          <a:prstGeom prst="rect">
            <a:avLst/>
          </a:prstGeom>
        </p:spPr>
      </p:pic>
      <p:sp>
        <p:nvSpPr>
          <p:cNvPr id="7" name="Title 1">
            <a:extLst>
              <a:ext uri="{FF2B5EF4-FFF2-40B4-BE49-F238E27FC236}">
                <a16:creationId xmlns:a16="http://schemas.microsoft.com/office/drawing/2014/main" id="{E94595F1-733A-49A8-B1E6-1A4069BD1721}"/>
              </a:ext>
            </a:extLst>
          </p:cNvPr>
          <p:cNvSpPr>
            <a:spLocks noGrp="1"/>
          </p:cNvSpPr>
          <p:nvPr>
            <p:ph type="title"/>
          </p:nvPr>
        </p:nvSpPr>
        <p:spPr>
          <a:xfrm>
            <a:off x="628650" y="365126"/>
            <a:ext cx="7886700" cy="1325563"/>
          </a:xfrm>
        </p:spPr>
        <p:txBody>
          <a:bodyPr>
            <a:normAutofit fontScale="90000"/>
          </a:bodyPr>
          <a:lstStyle/>
          <a:p>
            <a:r>
              <a:rPr lang="en-AU" b="1" dirty="0">
                <a:solidFill>
                  <a:schemeClr val="bg1">
                    <a:lumMod val="95000"/>
                  </a:schemeClr>
                </a:solidFill>
                <a:latin typeface="+mn-lt"/>
              </a:rPr>
              <a:t>Thank you for green and growing things</a:t>
            </a:r>
          </a:p>
        </p:txBody>
      </p:sp>
    </p:spTree>
    <p:extLst>
      <p:ext uri="{BB962C8B-B14F-4D97-AF65-F5344CB8AC3E}">
        <p14:creationId xmlns:p14="http://schemas.microsoft.com/office/powerpoint/2010/main" val="2706890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79971" y="-1"/>
            <a:ext cx="5064030" cy="4173360"/>
          </a:xfrm>
          <a:prstGeom prst="rect">
            <a:avLst/>
          </a:prstGeom>
        </p:spPr>
      </p:pic>
      <p:pic>
        <p:nvPicPr>
          <p:cNvPr id="1331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4090574" cy="39917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692761" y="2719005"/>
            <a:ext cx="3397815" cy="369332"/>
          </a:xfrm>
          <a:prstGeom prst="rect">
            <a:avLst/>
          </a:prstGeom>
          <a:noFill/>
        </p:spPr>
        <p:txBody>
          <a:bodyPr wrap="square" rtlCol="0">
            <a:spAutoFit/>
          </a:bodyPr>
          <a:lstStyle/>
          <a:p>
            <a:pPr defTabSz="457200">
              <a:defRPr/>
            </a:pPr>
            <a:r>
              <a:rPr lang="en-AU" dirty="0">
                <a:solidFill>
                  <a:srgbClr val="FFFFFF"/>
                </a:solidFill>
                <a:latin typeface="Calibri"/>
              </a:rPr>
              <a:t>Castlemaine Uniting Church, VIC</a:t>
            </a:r>
          </a:p>
        </p:txBody>
      </p:sp>
      <p:pic>
        <p:nvPicPr>
          <p:cNvPr id="13315"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3991758"/>
            <a:ext cx="2760386" cy="28662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754421" y="4009337"/>
            <a:ext cx="2319412" cy="646331"/>
          </a:xfrm>
          <a:prstGeom prst="rect">
            <a:avLst/>
          </a:prstGeom>
          <a:noFill/>
        </p:spPr>
        <p:txBody>
          <a:bodyPr wrap="square" rtlCol="0">
            <a:spAutoFit/>
          </a:bodyPr>
          <a:lstStyle/>
          <a:p>
            <a:pPr defTabSz="457200">
              <a:defRPr/>
            </a:pPr>
            <a:r>
              <a:rPr lang="en-AU" dirty="0" err="1">
                <a:solidFill>
                  <a:srgbClr val="FFFFFF"/>
                </a:solidFill>
                <a:latin typeface="Calibri"/>
              </a:rPr>
              <a:t>Nightcliffe</a:t>
            </a:r>
            <a:r>
              <a:rPr lang="en-AU" dirty="0">
                <a:solidFill>
                  <a:srgbClr val="FFFFFF"/>
                </a:solidFill>
                <a:latin typeface="Calibri"/>
              </a:rPr>
              <a:t> Uniting Church, NT </a:t>
            </a:r>
          </a:p>
        </p:txBody>
      </p:sp>
      <p:pic>
        <p:nvPicPr>
          <p:cNvPr id="8" name="Picture 4" descr="http://1.bp.blogspot.com/_dC6xt5MSHsE/SYaw7wwhm9I/AAAAAAAAABw/hLiNP0pnSKQ/s320/P1180272.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35366" y="3998600"/>
            <a:ext cx="3233430" cy="285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a:off x="4255367" y="2604535"/>
            <a:ext cx="3132349" cy="646331"/>
          </a:xfrm>
          <a:prstGeom prst="rect">
            <a:avLst/>
          </a:prstGeom>
          <a:noFill/>
        </p:spPr>
        <p:txBody>
          <a:bodyPr wrap="square" rtlCol="0">
            <a:spAutoFit/>
          </a:bodyPr>
          <a:lstStyle/>
          <a:p>
            <a:pPr defTabSz="457200">
              <a:defRPr/>
            </a:pPr>
            <a:r>
              <a:rPr lang="en-AU" dirty="0">
                <a:solidFill>
                  <a:srgbClr val="FFFFFF"/>
                </a:solidFill>
                <a:latin typeface="Calibri"/>
              </a:rPr>
              <a:t>St Luke’s Anglican Parish Mosman Park WA</a:t>
            </a:r>
          </a:p>
        </p:txBody>
      </p:sp>
      <p:sp>
        <p:nvSpPr>
          <p:cNvPr id="9" name="TextBox 8"/>
          <p:cNvSpPr txBox="1"/>
          <p:nvPr/>
        </p:nvSpPr>
        <p:spPr>
          <a:xfrm>
            <a:off x="2866156" y="6341431"/>
            <a:ext cx="3310321" cy="369332"/>
          </a:xfrm>
          <a:prstGeom prst="rect">
            <a:avLst/>
          </a:prstGeom>
          <a:noFill/>
        </p:spPr>
        <p:txBody>
          <a:bodyPr wrap="square" rtlCol="0">
            <a:spAutoFit/>
          </a:bodyPr>
          <a:lstStyle/>
          <a:p>
            <a:pPr defTabSz="457200">
              <a:defRPr/>
            </a:pPr>
            <a:r>
              <a:rPr lang="en-AU" dirty="0">
                <a:solidFill>
                  <a:prstClr val="black"/>
                </a:solidFill>
                <a:latin typeface="Calibri"/>
              </a:rPr>
              <a:t>Port Phillip Uniting Church, VIC</a:t>
            </a:r>
          </a:p>
        </p:txBody>
      </p:sp>
      <p:pic>
        <p:nvPicPr>
          <p:cNvPr id="3" name="Picture 2">
            <a:extLst>
              <a:ext uri="{FF2B5EF4-FFF2-40B4-BE49-F238E27FC236}">
                <a16:creationId xmlns:a16="http://schemas.microsoft.com/office/drawing/2014/main" id="{75D27BBD-6BB6-483A-A486-BA9BD89FBD8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68797" y="3365337"/>
            <a:ext cx="3175204" cy="3527029"/>
          </a:xfrm>
          <a:prstGeom prst="rect">
            <a:avLst/>
          </a:prstGeom>
        </p:spPr>
      </p:pic>
      <p:sp>
        <p:nvSpPr>
          <p:cNvPr id="10" name="TextBox 9">
            <a:extLst>
              <a:ext uri="{FF2B5EF4-FFF2-40B4-BE49-F238E27FC236}">
                <a16:creationId xmlns:a16="http://schemas.microsoft.com/office/drawing/2014/main" id="{1EFFB610-8475-4D5F-B3A6-A591546B7FC3}"/>
              </a:ext>
            </a:extLst>
          </p:cNvPr>
          <p:cNvSpPr txBox="1"/>
          <p:nvPr/>
        </p:nvSpPr>
        <p:spPr>
          <a:xfrm>
            <a:off x="6384154" y="6178758"/>
            <a:ext cx="2177252" cy="646331"/>
          </a:xfrm>
          <a:prstGeom prst="rect">
            <a:avLst/>
          </a:prstGeom>
          <a:noFill/>
        </p:spPr>
        <p:txBody>
          <a:bodyPr wrap="square" rtlCol="0">
            <a:spAutoFit/>
          </a:bodyPr>
          <a:lstStyle/>
          <a:p>
            <a:pPr defTabSz="457200">
              <a:defRPr/>
            </a:pPr>
            <a:r>
              <a:rPr lang="en-US" dirty="0">
                <a:solidFill>
                  <a:prstClr val="white"/>
                </a:solidFill>
                <a:latin typeface="Calibri"/>
              </a:rPr>
              <a:t>Hope Uniting Church, NSW</a:t>
            </a:r>
            <a:endParaRPr lang="en-AU" dirty="0">
              <a:solidFill>
                <a:prstClr val="white"/>
              </a:solidFill>
              <a:latin typeface="Calibri"/>
            </a:endParaRPr>
          </a:p>
        </p:txBody>
      </p:sp>
    </p:spTree>
    <p:extLst>
      <p:ext uri="{BB962C8B-B14F-4D97-AF65-F5344CB8AC3E}">
        <p14:creationId xmlns:p14="http://schemas.microsoft.com/office/powerpoint/2010/main" val="1728713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chemeClr val="bg1"/>
              </a:solidFill>
            </a:endParaRPr>
          </a:p>
        </p:txBody>
      </p:sp>
      <p:pic>
        <p:nvPicPr>
          <p:cNvPr id="8" name="Picture 7" descr="15747531_1199571293483478_1126585459173404321_n.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00500" y="0"/>
            <a:ext cx="5143500" cy="6858000"/>
          </a:xfrm>
          <a:prstGeom prst="rect">
            <a:avLst/>
          </a:prstGeom>
        </p:spPr>
      </p:pic>
      <p:pic>
        <p:nvPicPr>
          <p:cNvPr id="10" name="Picture 9" descr="15781263_1199571300150144_5215143362774421007_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212694"/>
            <a:ext cx="4023362" cy="5364482"/>
          </a:xfrm>
          <a:prstGeom prst="rect">
            <a:avLst/>
          </a:prstGeom>
        </p:spPr>
      </p:pic>
      <p:pic>
        <p:nvPicPr>
          <p:cNvPr id="4" name="Content Placeholder 3" descr="15726706_1199571123483495_6827516722446017800_n.jpg"/>
          <p:cNvPicPr>
            <a:picLocks noGrp="1" noChangeAspect="1"/>
          </p:cNvPicPr>
          <p:nvPr>
            <p:ph idx="1"/>
          </p:nvPr>
        </p:nvPicPr>
        <p:blipFill>
          <a:blip r:embed="rId4" cstate="email">
            <a:extLst>
              <a:ext uri="{28A0092B-C50C-407E-A947-70E740481C1C}">
                <a14:useLocalDpi xmlns:a14="http://schemas.microsoft.com/office/drawing/2010/main"/>
              </a:ext>
            </a:extLst>
          </a:blip>
          <a:srcRect/>
          <a:stretch>
            <a:fillRect/>
          </a:stretch>
        </p:blipFill>
        <p:spPr>
          <a:xfrm>
            <a:off x="0" y="0"/>
            <a:ext cx="4025364" cy="2488570"/>
          </a:xfrm>
        </p:spPr>
      </p:pic>
      <p:pic>
        <p:nvPicPr>
          <p:cNvPr id="5" name="Picture 4" descr="15781719_1199571166816824_2179103443972161_n.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83704" y="0"/>
            <a:ext cx="2360293" cy="1770220"/>
          </a:xfrm>
          <a:prstGeom prst="rect">
            <a:avLst/>
          </a:prstGeom>
        </p:spPr>
      </p:pic>
      <p:sp>
        <p:nvSpPr>
          <p:cNvPr id="11" name="TextBox 10"/>
          <p:cNvSpPr txBox="1"/>
          <p:nvPr/>
        </p:nvSpPr>
        <p:spPr>
          <a:xfrm>
            <a:off x="282217" y="6279151"/>
            <a:ext cx="3995940" cy="461665"/>
          </a:xfrm>
          <a:prstGeom prst="rect">
            <a:avLst/>
          </a:prstGeom>
          <a:noFill/>
        </p:spPr>
        <p:txBody>
          <a:bodyPr wrap="square" rtlCol="0">
            <a:spAutoFit/>
          </a:bodyPr>
          <a:lstStyle/>
          <a:p>
            <a:r>
              <a:rPr lang="en-US" sz="2400" dirty="0">
                <a:solidFill>
                  <a:schemeClr val="bg1"/>
                </a:solidFill>
              </a:rPr>
              <a:t>St Matthew’s Long Gully, VIC</a:t>
            </a:r>
          </a:p>
        </p:txBody>
      </p:sp>
    </p:spTree>
    <p:extLst>
      <p:ext uri="{BB962C8B-B14F-4D97-AF65-F5344CB8AC3E}">
        <p14:creationId xmlns:p14="http://schemas.microsoft.com/office/powerpoint/2010/main" val="3690784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75072" y="92983"/>
            <a:ext cx="7886700" cy="1325563"/>
          </a:xfrm>
        </p:spPr>
        <p:txBody>
          <a:bodyPr rtlCol="0">
            <a:normAutofit/>
          </a:bodyPr>
          <a:lstStyle/>
          <a:p>
            <a:pPr>
              <a:defRPr/>
            </a:pPr>
            <a:r>
              <a:rPr lang="en-US" sz="4000" dirty="0">
                <a:solidFill>
                  <a:srgbClr val="FFFFFF"/>
                </a:solidFill>
                <a:latin typeface="+mn-lt"/>
              </a:rPr>
              <a:t>And for lifegiving water.</a:t>
            </a:r>
          </a:p>
        </p:txBody>
      </p:sp>
      <p:pic>
        <p:nvPicPr>
          <p:cNvPr id="28675" name="Picture 4" descr="Delilah the painted water tan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1791" y="1306286"/>
            <a:ext cx="4163788" cy="555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0BB0A60A-6CC3-4B16-94BC-E84BAC731B5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13514" y="1493838"/>
            <a:ext cx="4141397" cy="50996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Content Placeholder 2">
            <a:extLst>
              <a:ext uri="{FF2B5EF4-FFF2-40B4-BE49-F238E27FC236}">
                <a16:creationId xmlns:a16="http://schemas.microsoft.com/office/drawing/2014/main" id="{7A2D0AB7-6AB5-48E6-A211-F20B01639E83}"/>
              </a:ext>
            </a:extLst>
          </p:cNvPr>
          <p:cNvSpPr>
            <a:spLocks noGrp="1"/>
          </p:cNvSpPr>
          <p:nvPr>
            <p:ph idx="1"/>
          </p:nvPr>
        </p:nvSpPr>
        <p:spPr>
          <a:xfrm>
            <a:off x="6367923" y="5845789"/>
            <a:ext cx="2600046" cy="824955"/>
          </a:xfrm>
        </p:spPr>
        <p:txBody>
          <a:bodyPr>
            <a:normAutofit fontScale="85000" lnSpcReduction="10000"/>
          </a:bodyPr>
          <a:lstStyle/>
          <a:p>
            <a:pPr marL="0" indent="0">
              <a:buNone/>
            </a:pPr>
            <a:r>
              <a:rPr lang="en-AU" dirty="0"/>
              <a:t>Springvale Uniting Church, VIC</a:t>
            </a:r>
          </a:p>
        </p:txBody>
      </p:sp>
      <p:sp>
        <p:nvSpPr>
          <p:cNvPr id="2" name="TextBox 1">
            <a:extLst>
              <a:ext uri="{FF2B5EF4-FFF2-40B4-BE49-F238E27FC236}">
                <a16:creationId xmlns:a16="http://schemas.microsoft.com/office/drawing/2014/main" id="{5D549650-CD07-4609-A897-C197F6EA5ED8}"/>
              </a:ext>
            </a:extLst>
          </p:cNvPr>
          <p:cNvSpPr txBox="1"/>
          <p:nvPr/>
        </p:nvSpPr>
        <p:spPr>
          <a:xfrm>
            <a:off x="3014178" y="6225609"/>
            <a:ext cx="1970314" cy="707886"/>
          </a:xfrm>
          <a:prstGeom prst="rect">
            <a:avLst/>
          </a:prstGeom>
          <a:noFill/>
        </p:spPr>
        <p:txBody>
          <a:bodyPr wrap="square" rtlCol="0">
            <a:spAutoFit/>
          </a:bodyPr>
          <a:lstStyle/>
          <a:p>
            <a:r>
              <a:rPr lang="en-AU" sz="2000" dirty="0"/>
              <a:t>Hope Uniting Church, NSW</a:t>
            </a:r>
          </a:p>
        </p:txBody>
      </p:sp>
    </p:spTree>
    <p:extLst>
      <p:ext uri="{BB962C8B-B14F-4D97-AF65-F5344CB8AC3E}">
        <p14:creationId xmlns:p14="http://schemas.microsoft.com/office/powerpoint/2010/main" val="3937488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close up of some grass&#10;&#10;Description generated with high confidence">
            <a:extLst>
              <a:ext uri="{FF2B5EF4-FFF2-40B4-BE49-F238E27FC236}">
                <a16:creationId xmlns:a16="http://schemas.microsoft.com/office/drawing/2014/main" id="{539CC32D-D654-473D-8157-B9337A2DC67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0"/>
            <a:ext cx="9144000" cy="6855882"/>
          </a:xfrm>
        </p:spPr>
      </p:pic>
      <p:sp>
        <p:nvSpPr>
          <p:cNvPr id="31746" name="Title 1"/>
          <p:cNvSpPr>
            <a:spLocks noGrp="1"/>
          </p:cNvSpPr>
          <p:nvPr>
            <p:ph type="title"/>
          </p:nvPr>
        </p:nvSpPr>
        <p:spPr>
          <a:xfrm>
            <a:off x="628650" y="2103437"/>
            <a:ext cx="7886700" cy="1325563"/>
          </a:xfrm>
        </p:spPr>
        <p:txBody>
          <a:bodyPr/>
          <a:lstStyle/>
          <a:p>
            <a:pPr eaLnBrk="1" hangingPunct="1"/>
            <a:r>
              <a:rPr lang="en-AU" altLang="en-US" dirty="0">
                <a:latin typeface="+mn-lt"/>
              </a:rPr>
              <a:t>Thank you for helping us to find a way, even when things are hard. </a:t>
            </a:r>
          </a:p>
        </p:txBody>
      </p:sp>
    </p:spTree>
    <p:extLst>
      <p:ext uri="{BB962C8B-B14F-4D97-AF65-F5344CB8AC3E}">
        <p14:creationId xmlns:p14="http://schemas.microsoft.com/office/powerpoint/2010/main" val="3825223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
            <a:ext cx="9144000" cy="6877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2" name="Title 1"/>
          <p:cNvSpPr>
            <a:spLocks noGrp="1"/>
          </p:cNvSpPr>
          <p:nvPr>
            <p:ph type="title"/>
          </p:nvPr>
        </p:nvSpPr>
        <p:spPr>
          <a:xfrm>
            <a:off x="988423" y="-125956"/>
            <a:ext cx="8229600" cy="1143000"/>
          </a:xfrm>
        </p:spPr>
        <p:txBody>
          <a:bodyPr>
            <a:normAutofit/>
          </a:bodyPr>
          <a:lstStyle/>
          <a:p>
            <a:pPr eaLnBrk="1" hangingPunct="1"/>
            <a:r>
              <a:rPr lang="en-AU" altLang="en-US" b="1" dirty="0">
                <a:solidFill>
                  <a:schemeClr val="bg1"/>
                </a:solidFill>
              </a:rPr>
              <a:t>St George’s Uniting Church, Eden</a:t>
            </a:r>
          </a:p>
        </p:txBody>
      </p:sp>
    </p:spTree>
    <p:extLst>
      <p:ext uri="{BB962C8B-B14F-4D97-AF65-F5344CB8AC3E}">
        <p14:creationId xmlns:p14="http://schemas.microsoft.com/office/powerpoint/2010/main" val="3178134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3C16-E1EA-45A3-ACD1-4EE27A26D46F}"/>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49D6FE0C-7799-4F3E-BAF9-C9EB99D9A86F}"/>
              </a:ext>
            </a:extLst>
          </p:cNvPr>
          <p:cNvSpPr>
            <a:spLocks noGrp="1"/>
          </p:cNvSpPr>
          <p:nvPr>
            <p:ph idx="1"/>
          </p:nvPr>
        </p:nvSpPr>
        <p:spPr>
          <a:xfrm>
            <a:off x="628650" y="1455511"/>
            <a:ext cx="7886700" cy="4351338"/>
          </a:xfrm>
        </p:spPr>
        <p:txBody>
          <a:bodyPr>
            <a:normAutofit/>
          </a:bodyPr>
          <a:lstStyle/>
          <a:p>
            <a:pPr marL="0" indent="0">
              <a:buNone/>
            </a:pPr>
            <a:r>
              <a:rPr lang="en-AU" altLang="en-US" sz="4000" dirty="0">
                <a:solidFill>
                  <a:schemeClr val="bg1">
                    <a:lumMod val="95000"/>
                  </a:schemeClr>
                </a:solidFill>
              </a:rPr>
              <a:t>“</a:t>
            </a:r>
            <a:r>
              <a:rPr lang="en-AU" altLang="en-US" sz="4000" i="1" dirty="0">
                <a:solidFill>
                  <a:schemeClr val="bg1">
                    <a:lumMod val="95000"/>
                  </a:schemeClr>
                </a:solidFill>
              </a:rPr>
              <a:t>We started with enormous faith – and no garden tools or money to buy them. On the first day it rained and only one person turned up, Roger. As it happened he was an artist and designed our sign. And everything happened from there…”</a:t>
            </a:r>
          </a:p>
          <a:p>
            <a:endParaRPr lang="en-AU" altLang="en-US" sz="4000" dirty="0">
              <a:solidFill>
                <a:schemeClr val="bg1">
                  <a:lumMod val="95000"/>
                </a:schemeClr>
              </a:solidFill>
            </a:endParaRPr>
          </a:p>
          <a:p>
            <a:endParaRPr lang="en-AU" sz="4000" dirty="0">
              <a:solidFill>
                <a:schemeClr val="bg1">
                  <a:lumMod val="95000"/>
                </a:schemeClr>
              </a:solidFill>
            </a:endParaRPr>
          </a:p>
        </p:txBody>
      </p:sp>
    </p:spTree>
    <p:extLst>
      <p:ext uri="{BB962C8B-B14F-4D97-AF65-F5344CB8AC3E}">
        <p14:creationId xmlns:p14="http://schemas.microsoft.com/office/powerpoint/2010/main" val="3785397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364" y="190954"/>
            <a:ext cx="7886700" cy="1325563"/>
          </a:xfrm>
        </p:spPr>
        <p:txBody>
          <a:bodyPr>
            <a:normAutofit/>
          </a:bodyPr>
          <a:lstStyle/>
          <a:p>
            <a:r>
              <a:rPr lang="en-US" sz="4000" dirty="0">
                <a:solidFill>
                  <a:schemeClr val="bg1">
                    <a:lumMod val="95000"/>
                  </a:schemeClr>
                </a:solidFill>
                <a:latin typeface="+mn-lt"/>
              </a:rPr>
              <a:t>Thank you for the chance to bless our companions on the journey.</a:t>
            </a:r>
          </a:p>
        </p:txBody>
      </p:sp>
      <p:pic>
        <p:nvPicPr>
          <p:cNvPr id="3" name="Picture 2" descr="1383979_490174147756533_1798071067_n.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516517"/>
            <a:ext cx="9144000" cy="6368142"/>
          </a:xfrm>
          <a:prstGeom prst="rect">
            <a:avLst/>
          </a:prstGeom>
        </p:spPr>
      </p:pic>
      <p:sp>
        <p:nvSpPr>
          <p:cNvPr id="4" name="TextBox 3"/>
          <p:cNvSpPr txBox="1"/>
          <p:nvPr/>
        </p:nvSpPr>
        <p:spPr>
          <a:xfrm>
            <a:off x="2265765" y="5903893"/>
            <a:ext cx="3553372" cy="954107"/>
          </a:xfrm>
          <a:prstGeom prst="rect">
            <a:avLst/>
          </a:prstGeom>
          <a:noFill/>
        </p:spPr>
        <p:txBody>
          <a:bodyPr wrap="square" rtlCol="0">
            <a:spAutoFit/>
          </a:bodyPr>
          <a:lstStyle/>
          <a:p>
            <a:r>
              <a:rPr lang="en-US" sz="2800" dirty="0">
                <a:solidFill>
                  <a:schemeClr val="bg1"/>
                </a:solidFill>
              </a:rPr>
              <a:t>All Saints </a:t>
            </a:r>
            <a:r>
              <a:rPr lang="en-US" sz="2800" dirty="0" err="1">
                <a:solidFill>
                  <a:schemeClr val="bg1"/>
                </a:solidFill>
              </a:rPr>
              <a:t>Floreat</a:t>
            </a:r>
            <a:r>
              <a:rPr lang="en-US" sz="2800" dirty="0">
                <a:solidFill>
                  <a:schemeClr val="bg1"/>
                </a:solidFill>
              </a:rPr>
              <a:t> Uniting Church WA</a:t>
            </a:r>
          </a:p>
        </p:txBody>
      </p:sp>
    </p:spTree>
    <p:extLst>
      <p:ext uri="{BB962C8B-B14F-4D97-AF65-F5344CB8AC3E}">
        <p14:creationId xmlns:p14="http://schemas.microsoft.com/office/powerpoint/2010/main" val="2056917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3870243" cy="1325563"/>
          </a:xfrm>
        </p:spPr>
        <p:txBody>
          <a:bodyPr>
            <a:normAutofit/>
          </a:bodyPr>
          <a:lstStyle/>
          <a:p>
            <a:r>
              <a:rPr lang="en-US" sz="4000" dirty="0">
                <a:solidFill>
                  <a:schemeClr val="bg1">
                    <a:lumMod val="95000"/>
                  </a:schemeClr>
                </a:solidFill>
                <a:latin typeface="+mn-lt"/>
              </a:rPr>
              <a:t>Thank you for hospitality</a:t>
            </a:r>
          </a:p>
        </p:txBody>
      </p:sp>
      <p:pic>
        <p:nvPicPr>
          <p:cNvPr id="4" name="Content Placeholder 3" descr="14195936_652912908211948_610360739835297190_o.jp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870243" y="0"/>
            <a:ext cx="5273757" cy="2900363"/>
          </a:xfrm>
        </p:spPr>
      </p:pic>
      <p:pic>
        <p:nvPicPr>
          <p:cNvPr id="5" name="Picture 4" descr="14915613_1139714529469155_8053460178651414908_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621786"/>
            <a:ext cx="3870243" cy="3538537"/>
          </a:xfrm>
          <a:prstGeom prst="rect">
            <a:avLst/>
          </a:prstGeom>
        </p:spPr>
      </p:pic>
      <p:pic>
        <p:nvPicPr>
          <p:cNvPr id="6" name="Picture 5" descr="14379726_651754094994496_2512544714527340318_o.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0243" y="2900362"/>
            <a:ext cx="5309101" cy="3538537"/>
          </a:xfrm>
          <a:prstGeom prst="rect">
            <a:avLst/>
          </a:prstGeom>
        </p:spPr>
      </p:pic>
      <p:sp>
        <p:nvSpPr>
          <p:cNvPr id="7" name="TextBox 6"/>
          <p:cNvSpPr txBox="1"/>
          <p:nvPr/>
        </p:nvSpPr>
        <p:spPr>
          <a:xfrm>
            <a:off x="241300" y="5372100"/>
            <a:ext cx="3257550" cy="1384995"/>
          </a:xfrm>
          <a:prstGeom prst="rect">
            <a:avLst/>
          </a:prstGeom>
          <a:noFill/>
        </p:spPr>
        <p:txBody>
          <a:bodyPr wrap="square" rtlCol="0">
            <a:spAutoFit/>
          </a:bodyPr>
          <a:lstStyle/>
          <a:p>
            <a:r>
              <a:rPr lang="en-US" sz="2800" dirty="0"/>
              <a:t>Children’s Garden: Adamstown Uniting Church, NSW</a:t>
            </a:r>
          </a:p>
        </p:txBody>
      </p:sp>
    </p:spTree>
    <p:extLst>
      <p:ext uri="{BB962C8B-B14F-4D97-AF65-F5344CB8AC3E}">
        <p14:creationId xmlns:p14="http://schemas.microsoft.com/office/powerpoint/2010/main" val="2824129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6" name="Content Placeholder 5">
            <a:extLst>
              <a:ext uri="{FF2B5EF4-FFF2-40B4-BE49-F238E27FC236}">
                <a16:creationId xmlns:a16="http://schemas.microsoft.com/office/drawing/2014/main" id="{C6EFFB2E-13A4-48D6-8212-6D663AE00C1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683" y="1"/>
            <a:ext cx="2787768" cy="3717024"/>
          </a:xfr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22283" y="0"/>
            <a:ext cx="4296528" cy="6858000"/>
          </a:xfrm>
          <a:prstGeom prst="rect">
            <a:avLst/>
          </a:prstGeom>
        </p:spPr>
      </p:pic>
      <p:pic>
        <p:nvPicPr>
          <p:cNvPr id="8" name="Picture 7">
            <a:extLst>
              <a:ext uri="{FF2B5EF4-FFF2-40B4-BE49-F238E27FC236}">
                <a16:creationId xmlns:a16="http://schemas.microsoft.com/office/drawing/2014/main" id="{B149052E-DDA6-417D-B3B7-2F6378D73E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18811" y="2477589"/>
            <a:ext cx="3285308" cy="4380411"/>
          </a:xfrm>
          <a:prstGeom prst="rect">
            <a:avLst/>
          </a:prstGeom>
        </p:spPr>
      </p:pic>
      <p:pic>
        <p:nvPicPr>
          <p:cNvPr id="10" name="Picture 9">
            <a:extLst>
              <a:ext uri="{FF2B5EF4-FFF2-40B4-BE49-F238E27FC236}">
                <a16:creationId xmlns:a16="http://schemas.microsoft.com/office/drawing/2014/main" id="{E21A0B1E-F6F2-4284-B6CE-444F1B98807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18810" y="-330927"/>
            <a:ext cx="2325189" cy="3100252"/>
          </a:xfrm>
          <a:prstGeom prst="rect">
            <a:avLst/>
          </a:prstGeom>
        </p:spPr>
      </p:pic>
      <p:pic>
        <p:nvPicPr>
          <p:cNvPr id="12" name="Picture 11">
            <a:extLst>
              <a:ext uri="{FF2B5EF4-FFF2-40B4-BE49-F238E27FC236}">
                <a16:creationId xmlns:a16="http://schemas.microsoft.com/office/drawing/2014/main" id="{4127D5DD-1E8B-475B-8C46-CC0F1C3208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3483429"/>
            <a:ext cx="2530928" cy="3374571"/>
          </a:xfrm>
          <a:prstGeom prst="rect">
            <a:avLst/>
          </a:prstGeom>
        </p:spPr>
      </p:pic>
    </p:spTree>
    <p:extLst>
      <p:ext uri="{BB962C8B-B14F-4D97-AF65-F5344CB8AC3E}">
        <p14:creationId xmlns:p14="http://schemas.microsoft.com/office/powerpoint/2010/main" val="940139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6415" y="73234"/>
            <a:ext cx="4757057" cy="1325563"/>
          </a:xfrm>
        </p:spPr>
        <p:txBody>
          <a:bodyPr>
            <a:normAutofit/>
          </a:bodyPr>
          <a:lstStyle/>
          <a:p>
            <a:r>
              <a:rPr lang="en-US" sz="4000" dirty="0">
                <a:solidFill>
                  <a:schemeClr val="bg1">
                    <a:lumMod val="95000"/>
                  </a:schemeClr>
                </a:solidFill>
                <a:latin typeface="+mn-lt"/>
              </a:rPr>
              <a:t>… and for creativity and recycling. </a:t>
            </a:r>
          </a:p>
        </p:txBody>
      </p:sp>
      <p:pic>
        <p:nvPicPr>
          <p:cNvPr id="3" name="Picture 2" descr="13301272_988092417964701_2869871499319929448_o.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62807" y="4472117"/>
            <a:ext cx="3153879" cy="2354630"/>
          </a:xfrm>
          <a:prstGeom prst="rect">
            <a:avLst/>
          </a:prstGeom>
        </p:spPr>
      </p:pic>
      <p:pic>
        <p:nvPicPr>
          <p:cNvPr id="4" name="Picture 3" descr="13323472_988092497964693_6394841156486418679_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 y="0"/>
            <a:ext cx="4111393" cy="3069492"/>
          </a:xfrm>
          <a:prstGeom prst="rect">
            <a:avLst/>
          </a:prstGeom>
        </p:spPr>
      </p:pic>
      <p:pic>
        <p:nvPicPr>
          <p:cNvPr id="5" name="Picture 4" descr="13308388_988092411298035_5756283989166410847_o.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 y="3001678"/>
            <a:ext cx="5165303" cy="3856322"/>
          </a:xfrm>
          <a:prstGeom prst="rect">
            <a:avLst/>
          </a:prstGeom>
        </p:spPr>
      </p:pic>
      <p:pic>
        <p:nvPicPr>
          <p:cNvPr id="7" name="Picture 6" descr="15894793_1205312019576072_3980336703713143127_n.jpg">
            <a:extLst>
              <a:ext uri="{FF2B5EF4-FFF2-40B4-BE49-F238E27FC236}">
                <a16:creationId xmlns:a16="http://schemas.microsoft.com/office/drawing/2014/main" id="{BA765F9D-B3E1-488A-A2DE-06621365FF9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46059" y="1710888"/>
            <a:ext cx="3097941" cy="2761229"/>
          </a:xfrm>
          <a:prstGeom prst="rect">
            <a:avLst/>
          </a:prstGeom>
        </p:spPr>
      </p:pic>
      <p:pic>
        <p:nvPicPr>
          <p:cNvPr id="8" name="Content Placeholder 5" descr="IMG_20161113_113604.jpg">
            <a:extLst>
              <a:ext uri="{FF2B5EF4-FFF2-40B4-BE49-F238E27FC236}">
                <a16:creationId xmlns:a16="http://schemas.microsoft.com/office/drawing/2014/main" id="{0D3C93FA-D35E-46F7-A413-A4AE281AECD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071748" y="1769809"/>
            <a:ext cx="3018365" cy="2682448"/>
          </a:xfrm>
          <a:prstGeom prst="rect">
            <a:avLst/>
          </a:prstGeom>
        </p:spPr>
      </p:pic>
    </p:spTree>
    <p:extLst>
      <p:ext uri="{BB962C8B-B14F-4D97-AF65-F5344CB8AC3E}">
        <p14:creationId xmlns:p14="http://schemas.microsoft.com/office/powerpoint/2010/main" val="1607821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5781328_1199571360150138_3824666809293093649_n.jp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4924948" cy="2708532"/>
          </a:xfrm>
        </p:spPr>
      </p:pic>
      <p:pic>
        <p:nvPicPr>
          <p:cNvPr id="6" name="Picture 5" descr="15780851_1199571496816791_8225891653016916732_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5667" y="-1"/>
            <a:ext cx="2838333" cy="3784443"/>
          </a:xfrm>
          <a:prstGeom prst="rect">
            <a:avLst/>
          </a:prstGeom>
        </p:spPr>
      </p:pic>
      <p:pic>
        <p:nvPicPr>
          <p:cNvPr id="7" name="Picture 6" descr="15823044_1199571233483484_2778984250249862782_n.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55165" y="3784443"/>
            <a:ext cx="4388835" cy="3291626"/>
          </a:xfrm>
          <a:prstGeom prst="rect">
            <a:avLst/>
          </a:prstGeom>
        </p:spPr>
      </p:pic>
      <p:pic>
        <p:nvPicPr>
          <p:cNvPr id="8" name="Picture 7" descr="15781493_1199571240150150_5868225203487398473_n.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2708532"/>
            <a:ext cx="3112100" cy="4149467"/>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18416" y="4393292"/>
            <a:ext cx="2539922" cy="2464707"/>
          </a:xfrm>
          <a:prstGeom prst="rect">
            <a:avLst/>
          </a:prstGeom>
        </p:spPr>
      </p:pic>
      <p:pic>
        <p:nvPicPr>
          <p:cNvPr id="11" name="Picture 10" descr="IMG_20161231_185013.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149564" y="0"/>
            <a:ext cx="3294969" cy="4393292"/>
          </a:xfrm>
          <a:prstGeom prst="rect">
            <a:avLst/>
          </a:prstGeom>
        </p:spPr>
      </p:pic>
    </p:spTree>
    <p:extLst>
      <p:ext uri="{BB962C8B-B14F-4D97-AF65-F5344CB8AC3E}">
        <p14:creationId xmlns:p14="http://schemas.microsoft.com/office/powerpoint/2010/main" val="2938105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2">
            <a:extLst>
              <a:ext uri="{28A0092B-C50C-407E-A947-70E740481C1C}">
                <a14:useLocalDpi xmlns:a14="http://schemas.microsoft.com/office/drawing/2010/main"/>
              </a:ext>
            </a:extLst>
          </a:blip>
          <a:srcRect/>
          <a:stretch>
            <a:fillRect/>
          </a:stretch>
        </p:blipFill>
        <p:spPr bwMode="auto">
          <a:xfrm>
            <a:off x="0" y="1491343"/>
            <a:ext cx="4223657" cy="5366657"/>
          </a:xfrm>
          <a:prstGeom prst="rect">
            <a:avLst/>
          </a:prstGeom>
          <a:noFill/>
          <a:ln>
            <a:noFill/>
          </a:ln>
        </p:spPr>
      </p:pic>
      <p:sp>
        <p:nvSpPr>
          <p:cNvPr id="6" name="Content Placeholder 5">
            <a:extLst>
              <a:ext uri="{FF2B5EF4-FFF2-40B4-BE49-F238E27FC236}">
                <a16:creationId xmlns:a16="http://schemas.microsoft.com/office/drawing/2014/main" id="{13470409-C470-4B6F-AFF5-123E20E9D708}"/>
              </a:ext>
            </a:extLst>
          </p:cNvPr>
          <p:cNvSpPr>
            <a:spLocks noGrp="1"/>
          </p:cNvSpPr>
          <p:nvPr>
            <p:ph idx="1"/>
          </p:nvPr>
        </p:nvSpPr>
        <p:spPr>
          <a:xfrm>
            <a:off x="554306" y="170997"/>
            <a:ext cx="7886700" cy="4351338"/>
          </a:xfrm>
        </p:spPr>
        <p:txBody>
          <a:bodyPr>
            <a:normAutofit/>
          </a:bodyPr>
          <a:lstStyle/>
          <a:p>
            <a:pPr marL="0" indent="0" algn="ctr">
              <a:buNone/>
            </a:pPr>
            <a:r>
              <a:rPr lang="en-AU" sz="4000" dirty="0">
                <a:solidFill>
                  <a:schemeClr val="bg1">
                    <a:lumMod val="95000"/>
                  </a:schemeClr>
                </a:solidFill>
              </a:rPr>
              <a:t>Thank you for the sharing of wisdom, skills and ideas.</a:t>
            </a:r>
          </a:p>
        </p:txBody>
      </p:sp>
      <p:pic>
        <p:nvPicPr>
          <p:cNvPr id="10" name="Picture 2">
            <a:extLst>
              <a:ext uri="{FF2B5EF4-FFF2-40B4-BE49-F238E27FC236}">
                <a16:creationId xmlns:a16="http://schemas.microsoft.com/office/drawing/2014/main" id="{88FF8E38-C6FA-46C4-85DA-26231B6D00B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23657" y="1882616"/>
            <a:ext cx="4920343" cy="4920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2915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3228F7-BA75-41D8-A79D-E0250EBA850F}"/>
              </a:ext>
            </a:extLst>
          </p:cNvPr>
          <p:cNvSpPr>
            <a:spLocks noGrp="1"/>
          </p:cNvSpPr>
          <p:nvPr>
            <p:ph type="title"/>
          </p:nvPr>
        </p:nvSpPr>
        <p:spPr>
          <a:xfrm>
            <a:off x="628650" y="248075"/>
            <a:ext cx="7886700" cy="1325563"/>
          </a:xfrm>
        </p:spPr>
        <p:txBody>
          <a:bodyPr>
            <a:normAutofit/>
          </a:bodyPr>
          <a:lstStyle/>
          <a:p>
            <a:r>
              <a:rPr lang="en-AU" sz="4000" dirty="0">
                <a:solidFill>
                  <a:schemeClr val="bg1">
                    <a:lumMod val="95000"/>
                  </a:schemeClr>
                </a:solidFill>
                <a:latin typeface="+mn-lt"/>
              </a:rPr>
              <a:t>Thank you for the simple changes that make a difference.</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4331" y="4397829"/>
            <a:ext cx="3285793" cy="2464345"/>
          </a:xfrm>
        </p:spPr>
      </p:pic>
      <p:pic>
        <p:nvPicPr>
          <p:cNvPr id="7" name="Picture 6" descr="IMG_20161204_10472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5844" y="2030436"/>
            <a:ext cx="2368159" cy="3157544"/>
          </a:xfrm>
          <a:prstGeom prst="rect">
            <a:avLst/>
          </a:prstGeom>
        </p:spPr>
      </p:pic>
      <p:pic>
        <p:nvPicPr>
          <p:cNvPr id="8" name="Picture 7" descr="m__DSC0662.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7190" y="1573638"/>
            <a:ext cx="4904327" cy="3253832"/>
          </a:xfrm>
          <a:prstGeom prst="rect">
            <a:avLst/>
          </a:prstGeom>
        </p:spPr>
      </p:pic>
      <p:grpSp>
        <p:nvGrpSpPr>
          <p:cNvPr id="11" name="Group 6"/>
          <p:cNvGrpSpPr>
            <a:grpSpLocks noChangeAspect="1"/>
          </p:cNvGrpSpPr>
          <p:nvPr/>
        </p:nvGrpSpPr>
        <p:grpSpPr bwMode="auto">
          <a:xfrm>
            <a:off x="6718116" y="5131073"/>
            <a:ext cx="2486017" cy="2079688"/>
            <a:chOff x="0" y="0"/>
            <a:chExt cx="600" cy="804"/>
          </a:xfrm>
        </p:grpSpPr>
        <p:sp>
          <p:nvSpPr>
            <p:cNvPr id="12" name="AutoShape 5"/>
            <p:cNvSpPr>
              <a:spLocks noChangeAspect="1" noChangeArrowheads="1" noTextEdit="1"/>
            </p:cNvSpPr>
            <p:nvPr/>
          </p:nvSpPr>
          <p:spPr bwMode="auto">
            <a:xfrm>
              <a:off x="0" y="0"/>
              <a:ext cx="600"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3"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 y="22"/>
              <a:ext cx="583" cy="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46118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7737A-F15C-4877-B67E-561888FFE21B}"/>
              </a:ext>
            </a:extLst>
          </p:cNvPr>
          <p:cNvSpPr>
            <a:spLocks noGrp="1"/>
          </p:cNvSpPr>
          <p:nvPr>
            <p:ph type="title"/>
          </p:nvPr>
        </p:nvSpPr>
        <p:spPr>
          <a:xfrm>
            <a:off x="465363" y="-309083"/>
            <a:ext cx="8399573" cy="1811544"/>
          </a:xfrm>
        </p:spPr>
        <p:txBody>
          <a:bodyPr>
            <a:normAutofit/>
          </a:bodyPr>
          <a:lstStyle/>
          <a:p>
            <a:r>
              <a:rPr lang="en-AU" sz="4000" dirty="0">
                <a:solidFill>
                  <a:schemeClr val="bg1">
                    <a:lumMod val="95000"/>
                  </a:schemeClr>
                </a:solidFill>
                <a:latin typeface="+mn-lt"/>
              </a:rPr>
              <a:t>Thank you for those who raise their voices for action on climate,</a:t>
            </a:r>
          </a:p>
        </p:txBody>
      </p:sp>
      <p:sp>
        <p:nvSpPr>
          <p:cNvPr id="8" name="Content Placeholder 7">
            <a:extLst>
              <a:ext uri="{FF2B5EF4-FFF2-40B4-BE49-F238E27FC236}">
                <a16:creationId xmlns:a16="http://schemas.microsoft.com/office/drawing/2014/main" id="{00A33D94-0F0B-4BB0-B9F8-A85521A373A4}"/>
              </a:ext>
            </a:extLst>
          </p:cNvPr>
          <p:cNvSpPr>
            <a:spLocks noGrp="1"/>
          </p:cNvSpPr>
          <p:nvPr>
            <p:ph idx="1"/>
          </p:nvPr>
        </p:nvSpPr>
        <p:spPr/>
        <p:txBody>
          <a:bodyPr/>
          <a:lstStyle/>
          <a:p>
            <a:endParaRPr lang="en-AU"/>
          </a:p>
        </p:txBody>
      </p:sp>
      <p:pic>
        <p:nvPicPr>
          <p:cNvPr id="5" name="Picture 4" descr="15578124_1383642741647553_3855681118588169340_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502" y="3287818"/>
            <a:ext cx="5399775" cy="4408753"/>
          </a:xfrm>
          <a:prstGeom prst="rect">
            <a:avLst/>
          </a:prstGeom>
        </p:spPr>
      </p:pic>
      <p:pic>
        <p:nvPicPr>
          <p:cNvPr id="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0381" y="1123422"/>
            <a:ext cx="4700932" cy="3287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017966" y="3764909"/>
            <a:ext cx="3294366" cy="646331"/>
          </a:xfrm>
          <a:prstGeom prst="rect">
            <a:avLst/>
          </a:prstGeom>
          <a:noFill/>
        </p:spPr>
        <p:txBody>
          <a:bodyPr wrap="square" rtlCol="0">
            <a:spAutoFit/>
          </a:bodyPr>
          <a:lstStyle/>
          <a:p>
            <a:r>
              <a:rPr lang="en-AU" dirty="0">
                <a:solidFill>
                  <a:srgbClr val="FFFFFF"/>
                </a:solidFill>
              </a:rPr>
              <a:t>Crossroads Uniting Church, Werribee VIC</a:t>
            </a:r>
          </a:p>
        </p:txBody>
      </p:sp>
      <p:pic>
        <p:nvPicPr>
          <p:cNvPr id="4" name="Picture 3"/>
          <p:cNvPicPr>
            <a:picLocks noChangeAspect="1"/>
          </p:cNvPicPr>
          <p:nvPr/>
        </p:nvPicPr>
        <p:blipFill>
          <a:blip r:embed="rId4"/>
          <a:stretch>
            <a:fillRect/>
          </a:stretch>
        </p:blipFill>
        <p:spPr>
          <a:xfrm>
            <a:off x="5778625" y="3287818"/>
            <a:ext cx="3365376" cy="3591348"/>
          </a:xfrm>
          <a:prstGeom prst="rect">
            <a:avLst/>
          </a:prstGeom>
        </p:spPr>
      </p:pic>
    </p:spTree>
    <p:extLst>
      <p:ext uri="{BB962C8B-B14F-4D97-AF65-F5344CB8AC3E}">
        <p14:creationId xmlns:p14="http://schemas.microsoft.com/office/powerpoint/2010/main" val="3964363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986B4-76A9-47CA-B7C4-1B3DBE1E9F12}"/>
              </a:ext>
            </a:extLst>
          </p:cNvPr>
          <p:cNvSpPr>
            <a:spLocks noGrp="1"/>
          </p:cNvSpPr>
          <p:nvPr>
            <p:ph type="title"/>
          </p:nvPr>
        </p:nvSpPr>
        <p:spPr/>
        <p:txBody>
          <a:bodyPr/>
          <a:lstStyle/>
          <a:p>
            <a:pPr algn="ctr"/>
            <a:r>
              <a:rPr lang="en-AU" dirty="0">
                <a:solidFill>
                  <a:schemeClr val="bg1">
                    <a:lumMod val="95000"/>
                  </a:schemeClr>
                </a:solidFill>
                <a:latin typeface="+mn-lt"/>
              </a:rPr>
              <a:t>for those who care for our ecosystems,</a:t>
            </a:r>
          </a:p>
        </p:txBody>
      </p:sp>
      <p:sp>
        <p:nvSpPr>
          <p:cNvPr id="3" name="Content Placeholder 2">
            <a:extLst>
              <a:ext uri="{FF2B5EF4-FFF2-40B4-BE49-F238E27FC236}">
                <a16:creationId xmlns:a16="http://schemas.microsoft.com/office/drawing/2014/main" id="{4C7E4011-3E8C-4CAD-97FF-A21146365298}"/>
              </a:ext>
            </a:extLst>
          </p:cNvPr>
          <p:cNvSpPr>
            <a:spLocks noGrp="1"/>
          </p:cNvSpPr>
          <p:nvPr>
            <p:ph idx="1"/>
          </p:nvPr>
        </p:nvSpPr>
        <p:spPr/>
        <p:txBody>
          <a:bodyPr/>
          <a:lstStyle/>
          <a:p>
            <a:pPr marL="0" indent="0">
              <a:buNone/>
            </a:pPr>
            <a:r>
              <a:rPr lang="en-AU" dirty="0">
                <a:solidFill>
                  <a:schemeClr val="bg1">
                    <a:lumMod val="95000"/>
                  </a:schemeClr>
                </a:solidFill>
              </a:rPr>
              <a:t>Charlestown Anglican Parish, Newcastle NSW</a:t>
            </a:r>
          </a:p>
        </p:txBody>
      </p:sp>
      <p:pic>
        <p:nvPicPr>
          <p:cNvPr id="5" name="Picture 2" descr="Gully-1">
            <a:extLst>
              <a:ext uri="{FF2B5EF4-FFF2-40B4-BE49-F238E27FC236}">
                <a16:creationId xmlns:a16="http://schemas.microsoft.com/office/drawing/2014/main" id="{F0ACF13D-03A9-4500-A789-F841B41D0E9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10038" y="2895601"/>
            <a:ext cx="6160125" cy="396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3">
            <a:extLst>
              <a:ext uri="{FF2B5EF4-FFF2-40B4-BE49-F238E27FC236}">
                <a16:creationId xmlns:a16="http://schemas.microsoft.com/office/drawing/2014/main" id="{2EC8EB19-916A-4EA4-B38A-4A8CBEE8956A}"/>
              </a:ext>
            </a:extLst>
          </p:cNvPr>
          <p:cNvSpPr txBox="1">
            <a:spLocks/>
          </p:cNvSpPr>
          <p:nvPr/>
        </p:nvSpPr>
        <p:spPr>
          <a:xfrm>
            <a:off x="998882" y="2061472"/>
            <a:ext cx="61722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altLang="en-US" dirty="0">
                <a:solidFill>
                  <a:srgbClr val="FFFFFF"/>
                </a:solidFill>
              </a:rPr>
              <a:t>Before</a:t>
            </a:r>
          </a:p>
        </p:txBody>
      </p:sp>
      <p:sp>
        <p:nvSpPr>
          <p:cNvPr id="7" name="Title 1">
            <a:extLst>
              <a:ext uri="{FF2B5EF4-FFF2-40B4-BE49-F238E27FC236}">
                <a16:creationId xmlns:a16="http://schemas.microsoft.com/office/drawing/2014/main" id="{E3D59D5F-E9E1-4C51-BE3C-4FEDF252C5A6}"/>
              </a:ext>
            </a:extLst>
          </p:cNvPr>
          <p:cNvSpPr txBox="1">
            <a:spLocks/>
          </p:cNvSpPr>
          <p:nvPr/>
        </p:nvSpPr>
        <p:spPr>
          <a:xfrm>
            <a:off x="5200650" y="2061472"/>
            <a:ext cx="61722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altLang="en-US" dirty="0">
                <a:solidFill>
                  <a:schemeClr val="bg1"/>
                </a:solidFill>
              </a:rPr>
              <a:t>After</a:t>
            </a:r>
          </a:p>
        </p:txBody>
      </p:sp>
      <p:pic>
        <p:nvPicPr>
          <p:cNvPr id="4" name="Picture 2" descr="Gully 2-20--6">
            <a:extLst>
              <a:ext uri="{FF2B5EF4-FFF2-40B4-BE49-F238E27FC236}">
                <a16:creationId xmlns:a16="http://schemas.microsoft.com/office/drawing/2014/main" id="{E7B1E493-3B4D-4BA3-B9B7-04C380D186E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895601"/>
            <a:ext cx="4572000" cy="396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055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8211" y="679211"/>
            <a:ext cx="8807578" cy="6165304"/>
          </a:xfrm>
          <a:prstGeom prst="rect">
            <a:avLst/>
          </a:prstGeom>
        </p:spPr>
      </p:pic>
      <p:sp>
        <p:nvSpPr>
          <p:cNvPr id="2" name="Title 1"/>
          <p:cNvSpPr>
            <a:spLocks noGrp="1"/>
          </p:cNvSpPr>
          <p:nvPr>
            <p:ph type="title"/>
          </p:nvPr>
        </p:nvSpPr>
        <p:spPr>
          <a:xfrm>
            <a:off x="560125" y="-243408"/>
            <a:ext cx="8229600" cy="1143000"/>
          </a:xfrm>
        </p:spPr>
        <p:txBody>
          <a:bodyPr/>
          <a:lstStyle/>
          <a:p>
            <a:r>
              <a:rPr lang="en-AU" dirty="0">
                <a:solidFill>
                  <a:srgbClr val="FFFFFF"/>
                </a:solidFill>
                <a:latin typeface="+mn-lt"/>
              </a:rPr>
              <a:t>And for those who gather to help.</a:t>
            </a:r>
          </a:p>
        </p:txBody>
      </p:sp>
      <p:sp>
        <p:nvSpPr>
          <p:cNvPr id="3" name="Content Placeholder 2"/>
          <p:cNvSpPr>
            <a:spLocks noGrp="1"/>
          </p:cNvSpPr>
          <p:nvPr>
            <p:ph idx="1"/>
          </p:nvPr>
        </p:nvSpPr>
        <p:spPr>
          <a:xfrm>
            <a:off x="3162609" y="6278898"/>
            <a:ext cx="5408358" cy="608931"/>
          </a:xfrm>
        </p:spPr>
        <p:txBody>
          <a:bodyPr>
            <a:normAutofit fontScale="77500" lnSpcReduction="20000"/>
          </a:bodyPr>
          <a:lstStyle/>
          <a:p>
            <a:pPr marL="0" indent="0">
              <a:buNone/>
            </a:pPr>
            <a:r>
              <a:rPr lang="en-AU" dirty="0"/>
              <a:t>Tree Planting, Metro West First Third Churches (UCA WA)</a:t>
            </a:r>
          </a:p>
        </p:txBody>
      </p:sp>
    </p:spTree>
    <p:extLst>
      <p:ext uri="{BB962C8B-B14F-4D97-AF65-F5344CB8AC3E}">
        <p14:creationId xmlns:p14="http://schemas.microsoft.com/office/powerpoint/2010/main" val="2567115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41AF0-03AF-4316-8561-D5C8A1CD2E19}"/>
              </a:ext>
            </a:extLst>
          </p:cNvPr>
          <p:cNvSpPr>
            <a:spLocks noGrp="1"/>
          </p:cNvSpPr>
          <p:nvPr>
            <p:ph type="title"/>
          </p:nvPr>
        </p:nvSpPr>
        <p:spPr>
          <a:xfrm>
            <a:off x="367392" y="-168274"/>
            <a:ext cx="7886700" cy="1325563"/>
          </a:xfrm>
        </p:spPr>
        <p:txBody>
          <a:bodyPr>
            <a:normAutofit/>
          </a:bodyPr>
          <a:lstStyle/>
          <a:p>
            <a:r>
              <a:rPr lang="en-AU" sz="4000" dirty="0">
                <a:solidFill>
                  <a:schemeClr val="bg1"/>
                </a:solidFill>
                <a:latin typeface="+mn-lt"/>
              </a:rPr>
              <a:t>Thankyou for leadership,</a:t>
            </a:r>
          </a:p>
        </p:txBody>
      </p:sp>
      <p:pic>
        <p:nvPicPr>
          <p:cNvPr id="5" name="Content Placeholder 4" descr="A top view of a city&#10;&#10;Description generated with very high confidence">
            <a:extLst>
              <a:ext uri="{FF2B5EF4-FFF2-40B4-BE49-F238E27FC236}">
                <a16:creationId xmlns:a16="http://schemas.microsoft.com/office/drawing/2014/main" id="{6E3C6805-D7F3-44AC-A944-95F71A47B405}"/>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 y="918596"/>
            <a:ext cx="9143999" cy="6582455"/>
          </a:xfrm>
        </p:spPr>
      </p:pic>
      <p:sp>
        <p:nvSpPr>
          <p:cNvPr id="6" name="TextBox 5">
            <a:extLst>
              <a:ext uri="{FF2B5EF4-FFF2-40B4-BE49-F238E27FC236}">
                <a16:creationId xmlns:a16="http://schemas.microsoft.com/office/drawing/2014/main" id="{7C64A9AD-AE17-4083-B72F-E099D28C0592}"/>
              </a:ext>
            </a:extLst>
          </p:cNvPr>
          <p:cNvSpPr txBox="1"/>
          <p:nvPr/>
        </p:nvSpPr>
        <p:spPr>
          <a:xfrm>
            <a:off x="367392" y="5921829"/>
            <a:ext cx="5304065" cy="707886"/>
          </a:xfrm>
          <a:prstGeom prst="rect">
            <a:avLst/>
          </a:prstGeom>
          <a:noFill/>
        </p:spPr>
        <p:txBody>
          <a:bodyPr wrap="square" rtlCol="0">
            <a:spAutoFit/>
          </a:bodyPr>
          <a:lstStyle/>
          <a:p>
            <a:r>
              <a:rPr lang="en-AU" sz="2000" dirty="0"/>
              <a:t>Wesley UCIC WA,</a:t>
            </a:r>
          </a:p>
          <a:p>
            <a:r>
              <a:rPr lang="en-AU" sz="2000" dirty="0"/>
              <a:t> largest solar panel installation in the Perth CBD</a:t>
            </a:r>
          </a:p>
        </p:txBody>
      </p:sp>
    </p:spTree>
    <p:extLst>
      <p:ext uri="{BB962C8B-B14F-4D97-AF65-F5344CB8AC3E}">
        <p14:creationId xmlns:p14="http://schemas.microsoft.com/office/powerpoint/2010/main" val="3889245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124" y="1823569"/>
            <a:ext cx="9144000" cy="50344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3535135" y="5155965"/>
            <a:ext cx="7886700" cy="1325563"/>
          </a:xfrm>
        </p:spPr>
        <p:txBody>
          <a:bodyPr/>
          <a:lstStyle/>
          <a:p>
            <a:r>
              <a:rPr lang="en-AU" dirty="0">
                <a:solidFill>
                  <a:schemeClr val="bg1"/>
                </a:solidFill>
              </a:rPr>
              <a:t>Peace wall and garden</a:t>
            </a:r>
          </a:p>
        </p:txBody>
      </p:sp>
      <p:sp>
        <p:nvSpPr>
          <p:cNvPr id="3" name="Content Placeholder 2"/>
          <p:cNvSpPr>
            <a:spLocks noGrp="1"/>
          </p:cNvSpPr>
          <p:nvPr>
            <p:ph idx="1"/>
          </p:nvPr>
        </p:nvSpPr>
        <p:spPr>
          <a:xfrm>
            <a:off x="2681790" y="6105055"/>
            <a:ext cx="3734172" cy="752947"/>
          </a:xfrm>
        </p:spPr>
        <p:txBody>
          <a:bodyPr>
            <a:normAutofit fontScale="92500" lnSpcReduction="10000"/>
          </a:bodyPr>
          <a:lstStyle/>
          <a:p>
            <a:pPr marL="0" indent="0">
              <a:buNone/>
            </a:pPr>
            <a:r>
              <a:rPr lang="en-AU" dirty="0"/>
              <a:t>Warrandyte Uniting Church, VIC</a:t>
            </a:r>
          </a:p>
        </p:txBody>
      </p:sp>
      <p:sp>
        <p:nvSpPr>
          <p:cNvPr id="4" name="TextBox 3">
            <a:extLst>
              <a:ext uri="{FF2B5EF4-FFF2-40B4-BE49-F238E27FC236}">
                <a16:creationId xmlns:a16="http://schemas.microsoft.com/office/drawing/2014/main" id="{AB701459-43FB-4488-BF8E-C5022F520A2C}"/>
              </a:ext>
            </a:extLst>
          </p:cNvPr>
          <p:cNvSpPr txBox="1"/>
          <p:nvPr/>
        </p:nvSpPr>
        <p:spPr>
          <a:xfrm>
            <a:off x="1300843" y="376472"/>
            <a:ext cx="6542314" cy="707886"/>
          </a:xfrm>
          <a:prstGeom prst="rect">
            <a:avLst/>
          </a:prstGeom>
          <a:noFill/>
        </p:spPr>
        <p:txBody>
          <a:bodyPr wrap="square" rtlCol="0">
            <a:spAutoFit/>
          </a:bodyPr>
          <a:lstStyle/>
          <a:p>
            <a:r>
              <a:rPr lang="en-AU" sz="4000" dirty="0">
                <a:solidFill>
                  <a:schemeClr val="bg1">
                    <a:lumMod val="95000"/>
                  </a:schemeClr>
                </a:solidFill>
              </a:rPr>
              <a:t>For peace and community,</a:t>
            </a:r>
          </a:p>
        </p:txBody>
      </p:sp>
    </p:spTree>
    <p:extLst>
      <p:ext uri="{BB962C8B-B14F-4D97-AF65-F5344CB8AC3E}">
        <p14:creationId xmlns:p14="http://schemas.microsoft.com/office/powerpoint/2010/main" val="1646703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25398AF-528E-4BE9-8FB9-5246591D6BA0}"/>
              </a:ext>
            </a:extLst>
          </p:cNvPr>
          <p:cNvSpPr>
            <a:spLocks noGrp="1"/>
          </p:cNvSpPr>
          <p:nvPr>
            <p:ph type="title"/>
          </p:nvPr>
        </p:nvSpPr>
        <p:spPr>
          <a:xfrm>
            <a:off x="628650" y="18255"/>
            <a:ext cx="7886700" cy="1325563"/>
          </a:xfrm>
        </p:spPr>
        <p:txBody>
          <a:bodyPr>
            <a:normAutofit/>
          </a:bodyPr>
          <a:lstStyle/>
          <a:p>
            <a:r>
              <a:rPr lang="en-AU" sz="4000" dirty="0">
                <a:solidFill>
                  <a:schemeClr val="bg1">
                    <a:lumMod val="95000"/>
                  </a:schemeClr>
                </a:solidFill>
                <a:latin typeface="+mn-lt"/>
              </a:rPr>
              <a:t>And for those who come up with good ideas:</a:t>
            </a:r>
          </a:p>
        </p:txBody>
      </p:sp>
      <p:sp>
        <p:nvSpPr>
          <p:cNvPr id="7" name="Content Placeholder 6">
            <a:extLst>
              <a:ext uri="{FF2B5EF4-FFF2-40B4-BE49-F238E27FC236}">
                <a16:creationId xmlns:a16="http://schemas.microsoft.com/office/drawing/2014/main" id="{2A7BF033-EC45-4BCC-A534-C93C3E95CC6D}"/>
              </a:ext>
            </a:extLst>
          </p:cNvPr>
          <p:cNvSpPr>
            <a:spLocks noGrp="1"/>
          </p:cNvSpPr>
          <p:nvPr>
            <p:ph idx="1"/>
          </p:nvPr>
        </p:nvSpPr>
        <p:spPr/>
        <p:txBody>
          <a:bodyPr/>
          <a:lstStyle/>
          <a:p>
            <a:endParaRPr lang="en-AU"/>
          </a:p>
        </p:txBody>
      </p:sp>
      <p:pic>
        <p:nvPicPr>
          <p:cNvPr id="4" name="Picture 3" descr="13719662_1019146714859271_2312361223930938673_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250454"/>
            <a:ext cx="9144000" cy="5607546"/>
          </a:xfrm>
          <a:prstGeom prst="rect">
            <a:avLst/>
          </a:prstGeom>
        </p:spPr>
      </p:pic>
      <p:sp>
        <p:nvSpPr>
          <p:cNvPr id="5" name="TextBox 4"/>
          <p:cNvSpPr txBox="1"/>
          <p:nvPr/>
        </p:nvSpPr>
        <p:spPr>
          <a:xfrm>
            <a:off x="2423886" y="6255871"/>
            <a:ext cx="7366000" cy="523220"/>
          </a:xfrm>
          <a:prstGeom prst="rect">
            <a:avLst/>
          </a:prstGeom>
          <a:noFill/>
        </p:spPr>
        <p:txBody>
          <a:bodyPr wrap="square" rtlCol="0">
            <a:spAutoFit/>
          </a:bodyPr>
          <a:lstStyle/>
          <a:p>
            <a:r>
              <a:rPr lang="en-US" sz="2800" dirty="0">
                <a:solidFill>
                  <a:schemeClr val="bg1"/>
                </a:solidFill>
              </a:rPr>
              <a:t>Food Co-Op: Brunswick Uniting Church, VIC</a:t>
            </a:r>
          </a:p>
        </p:txBody>
      </p:sp>
    </p:spTree>
    <p:extLst>
      <p:ext uri="{BB962C8B-B14F-4D97-AF65-F5344CB8AC3E}">
        <p14:creationId xmlns:p14="http://schemas.microsoft.com/office/powerpoint/2010/main" val="1977257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758F7D-D86B-4FCA-9ED7-F458269D193B}"/>
              </a:ext>
            </a:extLst>
          </p:cNvPr>
          <p:cNvPicPr>
            <a:picLocks noChangeAspect="1"/>
          </p:cNvPicPr>
          <p:nvPr/>
        </p:nvPicPr>
        <p:blipFill>
          <a:blip r:embed="rId2"/>
          <a:stretch>
            <a:fillRect/>
          </a:stretch>
        </p:blipFill>
        <p:spPr>
          <a:xfrm>
            <a:off x="23246" y="788421"/>
            <a:ext cx="3298371" cy="3179164"/>
          </a:xfrm>
          <a:prstGeom prst="rect">
            <a:avLst/>
          </a:prstGeom>
        </p:spPr>
      </p:pic>
      <p:sp>
        <p:nvSpPr>
          <p:cNvPr id="2" name="Title 1">
            <a:extLst>
              <a:ext uri="{FF2B5EF4-FFF2-40B4-BE49-F238E27FC236}">
                <a16:creationId xmlns:a16="http://schemas.microsoft.com/office/drawing/2014/main" id="{CA8ED0DD-D82E-45ED-B687-46D9CF91834C}"/>
              </a:ext>
            </a:extLst>
          </p:cNvPr>
          <p:cNvSpPr>
            <a:spLocks noGrp="1"/>
          </p:cNvSpPr>
          <p:nvPr>
            <p:ph type="title"/>
          </p:nvPr>
        </p:nvSpPr>
        <p:spPr>
          <a:xfrm>
            <a:off x="628650" y="52401"/>
            <a:ext cx="7886700" cy="1325563"/>
          </a:xfrm>
        </p:spPr>
        <p:txBody>
          <a:bodyPr>
            <a:normAutofit/>
          </a:bodyPr>
          <a:lstStyle/>
          <a:p>
            <a:pPr algn="ctr"/>
            <a:r>
              <a:rPr lang="en-AU" sz="4000" dirty="0">
                <a:solidFill>
                  <a:schemeClr val="bg1">
                    <a:lumMod val="95000"/>
                  </a:schemeClr>
                </a:solidFill>
                <a:latin typeface="+mn-lt"/>
              </a:rPr>
              <a:t>Thank you for our most recent award winners:</a:t>
            </a:r>
          </a:p>
        </p:txBody>
      </p:sp>
      <p:pic>
        <p:nvPicPr>
          <p:cNvPr id="5" name="Content Placeholder 4" descr="A group of people posing for the camera&#10;&#10;Description generated with very high confidence">
            <a:extLst>
              <a:ext uri="{FF2B5EF4-FFF2-40B4-BE49-F238E27FC236}">
                <a16:creationId xmlns:a16="http://schemas.microsoft.com/office/drawing/2014/main" id="{31834472-8FC8-49C6-86F4-2FC60495659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792662" y="2506662"/>
            <a:ext cx="4351338" cy="4351338"/>
          </a:xfrm>
        </p:spPr>
      </p:pic>
      <p:pic>
        <p:nvPicPr>
          <p:cNvPr id="7" name="Picture 6" descr="A group of people standing next to a sign&#10;&#10;Description generated with very high confidence">
            <a:extLst>
              <a:ext uri="{FF2B5EF4-FFF2-40B4-BE49-F238E27FC236}">
                <a16:creationId xmlns:a16="http://schemas.microsoft.com/office/drawing/2014/main" id="{2CE381A4-49BA-4D53-A917-783B41D0BA2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264563"/>
            <a:ext cx="4792662" cy="3593437"/>
          </a:xfrm>
          <a:prstGeom prst="rect">
            <a:avLst/>
          </a:prstGeom>
        </p:spPr>
      </p:pic>
      <p:sp>
        <p:nvSpPr>
          <p:cNvPr id="9" name="TextBox 8">
            <a:extLst>
              <a:ext uri="{FF2B5EF4-FFF2-40B4-BE49-F238E27FC236}">
                <a16:creationId xmlns:a16="http://schemas.microsoft.com/office/drawing/2014/main" id="{0DC029BE-8521-4985-B68E-C9A3D4F10602}"/>
              </a:ext>
            </a:extLst>
          </p:cNvPr>
          <p:cNvSpPr txBox="1"/>
          <p:nvPr/>
        </p:nvSpPr>
        <p:spPr>
          <a:xfrm>
            <a:off x="3385459" y="1721170"/>
            <a:ext cx="1786050" cy="1015663"/>
          </a:xfrm>
          <a:prstGeom prst="rect">
            <a:avLst/>
          </a:prstGeom>
          <a:noFill/>
        </p:spPr>
        <p:txBody>
          <a:bodyPr wrap="square" rtlCol="0">
            <a:spAutoFit/>
          </a:bodyPr>
          <a:lstStyle/>
          <a:p>
            <a:r>
              <a:rPr lang="en-AU" sz="2000" dirty="0">
                <a:solidFill>
                  <a:schemeClr val="bg1">
                    <a:lumMod val="95000"/>
                  </a:schemeClr>
                </a:solidFill>
              </a:rPr>
              <a:t>Clarence Uniting Church, TAS</a:t>
            </a:r>
          </a:p>
        </p:txBody>
      </p:sp>
      <p:sp>
        <p:nvSpPr>
          <p:cNvPr id="10" name="TextBox 9">
            <a:extLst>
              <a:ext uri="{FF2B5EF4-FFF2-40B4-BE49-F238E27FC236}">
                <a16:creationId xmlns:a16="http://schemas.microsoft.com/office/drawing/2014/main" id="{5857F7FB-5FC9-4CD3-82E8-6FA0ECBE2F9D}"/>
              </a:ext>
            </a:extLst>
          </p:cNvPr>
          <p:cNvSpPr txBox="1"/>
          <p:nvPr/>
        </p:nvSpPr>
        <p:spPr>
          <a:xfrm>
            <a:off x="822286" y="6405489"/>
            <a:ext cx="3234854" cy="400110"/>
          </a:xfrm>
          <a:prstGeom prst="rect">
            <a:avLst/>
          </a:prstGeom>
          <a:noFill/>
        </p:spPr>
        <p:txBody>
          <a:bodyPr wrap="square" rtlCol="0">
            <a:spAutoFit/>
          </a:bodyPr>
          <a:lstStyle/>
          <a:p>
            <a:r>
              <a:rPr lang="en-AU" sz="2000" dirty="0">
                <a:solidFill>
                  <a:schemeClr val="bg1">
                    <a:lumMod val="95000"/>
                  </a:schemeClr>
                </a:solidFill>
              </a:rPr>
              <a:t>Pilgrim Uniting Church, SA</a:t>
            </a:r>
          </a:p>
        </p:txBody>
      </p:sp>
      <p:sp>
        <p:nvSpPr>
          <p:cNvPr id="11" name="TextBox 10">
            <a:extLst>
              <a:ext uri="{FF2B5EF4-FFF2-40B4-BE49-F238E27FC236}">
                <a16:creationId xmlns:a16="http://schemas.microsoft.com/office/drawing/2014/main" id="{A15EA429-D684-4798-8B6D-41349C9A4155}"/>
              </a:ext>
            </a:extLst>
          </p:cNvPr>
          <p:cNvSpPr txBox="1"/>
          <p:nvPr/>
        </p:nvSpPr>
        <p:spPr>
          <a:xfrm>
            <a:off x="5758542" y="2050370"/>
            <a:ext cx="3233057" cy="400110"/>
          </a:xfrm>
          <a:prstGeom prst="rect">
            <a:avLst/>
          </a:prstGeom>
          <a:noFill/>
        </p:spPr>
        <p:txBody>
          <a:bodyPr wrap="square" rtlCol="0">
            <a:spAutoFit/>
          </a:bodyPr>
          <a:lstStyle/>
          <a:p>
            <a:r>
              <a:rPr lang="en-AU" sz="2000" dirty="0">
                <a:solidFill>
                  <a:schemeClr val="bg1">
                    <a:lumMod val="95000"/>
                  </a:schemeClr>
                </a:solidFill>
              </a:rPr>
              <a:t>Nightcliff Uniting Church, NT</a:t>
            </a:r>
          </a:p>
        </p:txBody>
      </p:sp>
    </p:spTree>
    <p:extLst>
      <p:ext uri="{BB962C8B-B14F-4D97-AF65-F5344CB8AC3E}">
        <p14:creationId xmlns:p14="http://schemas.microsoft.com/office/powerpoint/2010/main" val="101101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8F9A-E940-4401-95EF-94A5254D2CAE}"/>
              </a:ext>
            </a:extLst>
          </p:cNvPr>
          <p:cNvSpPr>
            <a:spLocks noGrp="1"/>
          </p:cNvSpPr>
          <p:nvPr>
            <p:ph type="title"/>
          </p:nvPr>
        </p:nvSpPr>
        <p:spPr/>
        <p:txBody>
          <a:bodyPr/>
          <a:lstStyle/>
          <a:p>
            <a:endParaRPr lang="en-AU"/>
          </a:p>
        </p:txBody>
      </p:sp>
      <p:sp>
        <p:nvSpPr>
          <p:cNvPr id="3" name="Text Placeholder 2">
            <a:extLst>
              <a:ext uri="{FF2B5EF4-FFF2-40B4-BE49-F238E27FC236}">
                <a16:creationId xmlns:a16="http://schemas.microsoft.com/office/drawing/2014/main" id="{B8954B96-8678-41E4-A2AE-8B5EC9878E23}"/>
              </a:ext>
            </a:extLst>
          </p:cNvPr>
          <p:cNvSpPr>
            <a:spLocks noGrp="1"/>
          </p:cNvSpPr>
          <p:nvPr>
            <p:ph type="body" idx="1"/>
          </p:nvPr>
        </p:nvSpPr>
        <p:spPr/>
        <p:txBody>
          <a:bodyPr/>
          <a:lstStyle/>
          <a:p>
            <a:endParaRPr lang="en-AU" dirty="0"/>
          </a:p>
        </p:txBody>
      </p:sp>
      <p:pic>
        <p:nvPicPr>
          <p:cNvPr id="5" name="Picture 4">
            <a:extLst>
              <a:ext uri="{FF2B5EF4-FFF2-40B4-BE49-F238E27FC236}">
                <a16:creationId xmlns:a16="http://schemas.microsoft.com/office/drawing/2014/main" id="{DE4D9CF7-D10F-4FBD-A682-AEC4456EBD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0195" y="0"/>
            <a:ext cx="4754880" cy="3566160"/>
          </a:xfrm>
          <a:prstGeom prst="rect">
            <a:avLst/>
          </a:prstGeom>
        </p:spPr>
      </p:pic>
      <p:pic>
        <p:nvPicPr>
          <p:cNvPr id="7" name="Picture 6">
            <a:extLst>
              <a:ext uri="{FF2B5EF4-FFF2-40B4-BE49-F238E27FC236}">
                <a16:creationId xmlns:a16="http://schemas.microsoft.com/office/drawing/2014/main" id="{37E78FEF-7A12-4962-9942-912CBE25DD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0365" y="-1"/>
            <a:ext cx="4147458" cy="5529944"/>
          </a:xfrm>
          <a:prstGeom prst="rect">
            <a:avLst/>
          </a:prstGeom>
        </p:spPr>
      </p:pic>
      <p:pic>
        <p:nvPicPr>
          <p:cNvPr id="9" name="Picture 8">
            <a:extLst>
              <a:ext uri="{FF2B5EF4-FFF2-40B4-BE49-F238E27FC236}">
                <a16:creationId xmlns:a16="http://schemas.microsoft.com/office/drawing/2014/main" id="{7DECAB73-FC9A-4C8D-A8D0-D39A448FC43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 y="3566160"/>
            <a:ext cx="1191515" cy="3291840"/>
          </a:xfrm>
          <a:prstGeom prst="rect">
            <a:avLst/>
          </a:prstGeom>
        </p:spPr>
      </p:pic>
      <p:pic>
        <p:nvPicPr>
          <p:cNvPr id="11" name="Picture 10">
            <a:extLst>
              <a:ext uri="{FF2B5EF4-FFF2-40B4-BE49-F238E27FC236}">
                <a16:creationId xmlns:a16="http://schemas.microsoft.com/office/drawing/2014/main" id="{B39EB044-6C62-4724-95C2-47DB11A502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0401" y="-16692"/>
            <a:ext cx="2369966" cy="3575150"/>
          </a:xfrm>
          <a:prstGeom prst="rect">
            <a:avLst/>
          </a:prstGeom>
        </p:spPr>
      </p:pic>
      <p:pic>
        <p:nvPicPr>
          <p:cNvPr id="13" name="Picture 12">
            <a:extLst>
              <a:ext uri="{FF2B5EF4-FFF2-40B4-BE49-F238E27FC236}">
                <a16:creationId xmlns:a16="http://schemas.microsoft.com/office/drawing/2014/main" id="{1FFA597A-3578-40E1-A5E3-91364A1884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91515" y="3566160"/>
            <a:ext cx="4378850" cy="3284138"/>
          </a:xfrm>
          <a:prstGeom prst="rect">
            <a:avLst/>
          </a:prstGeom>
        </p:spPr>
      </p:pic>
      <p:pic>
        <p:nvPicPr>
          <p:cNvPr id="15" name="Picture 14">
            <a:extLst>
              <a:ext uri="{FF2B5EF4-FFF2-40B4-BE49-F238E27FC236}">
                <a16:creationId xmlns:a16="http://schemas.microsoft.com/office/drawing/2014/main" id="{1F3733BE-D5B6-46C1-9495-471F18DE7CF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83134" y="4764846"/>
            <a:ext cx="1569866" cy="2093154"/>
          </a:xfrm>
          <a:prstGeom prst="rect">
            <a:avLst/>
          </a:prstGeom>
        </p:spPr>
      </p:pic>
      <p:pic>
        <p:nvPicPr>
          <p:cNvPr id="17" name="Picture 16">
            <a:extLst>
              <a:ext uri="{FF2B5EF4-FFF2-40B4-BE49-F238E27FC236}">
                <a16:creationId xmlns:a16="http://schemas.microsoft.com/office/drawing/2014/main" id="{3E2E0127-3B66-4125-B5EC-C6E01AE8B6D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60902" y="4153991"/>
            <a:ext cx="2022232" cy="2696309"/>
          </a:xfrm>
          <a:prstGeom prst="rect">
            <a:avLst/>
          </a:prstGeom>
        </p:spPr>
      </p:pic>
      <p:sp>
        <p:nvSpPr>
          <p:cNvPr id="18" name="TextBox 17">
            <a:extLst>
              <a:ext uri="{FF2B5EF4-FFF2-40B4-BE49-F238E27FC236}">
                <a16:creationId xmlns:a16="http://schemas.microsoft.com/office/drawing/2014/main" id="{42904CD5-7CA1-4391-85DA-DBBA3A6A48A6}"/>
              </a:ext>
            </a:extLst>
          </p:cNvPr>
          <p:cNvSpPr txBox="1"/>
          <p:nvPr/>
        </p:nvSpPr>
        <p:spPr>
          <a:xfrm>
            <a:off x="1281019" y="524248"/>
            <a:ext cx="2856411"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Brisbane, QLD</a:t>
            </a:r>
            <a:endParaRPr lang="en-AU" sz="2400" b="1" dirty="0">
              <a:effectLst>
                <a:outerShdw blurRad="38100" dist="38100" dir="2700000" algn="tl">
                  <a:srgbClr val="000000">
                    <a:alpha val="43137"/>
                  </a:srgbClr>
                </a:outerShdw>
              </a:effectLst>
            </a:endParaRPr>
          </a:p>
        </p:txBody>
      </p:sp>
      <p:pic>
        <p:nvPicPr>
          <p:cNvPr id="20" name="Picture 19">
            <a:extLst>
              <a:ext uri="{FF2B5EF4-FFF2-40B4-BE49-F238E27FC236}">
                <a16:creationId xmlns:a16="http://schemas.microsoft.com/office/drawing/2014/main" id="{4411FFB5-4EDE-44DD-984D-692084BC559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95757" y="2"/>
            <a:ext cx="3623356" cy="617741"/>
          </a:xfrm>
          <a:prstGeom prst="rect">
            <a:avLst/>
          </a:prstGeom>
        </p:spPr>
      </p:pic>
    </p:spTree>
    <p:extLst>
      <p:ext uri="{BB962C8B-B14F-4D97-AF65-F5344CB8AC3E}">
        <p14:creationId xmlns:p14="http://schemas.microsoft.com/office/powerpoint/2010/main" val="2033040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07EF6-F604-4B04-8125-F7CD491232AC}"/>
              </a:ext>
            </a:extLst>
          </p:cNvPr>
          <p:cNvSpPr>
            <a:spLocks noGrp="1"/>
          </p:cNvSpPr>
          <p:nvPr>
            <p:ph type="title"/>
          </p:nvPr>
        </p:nvSpPr>
        <p:spPr>
          <a:xfrm>
            <a:off x="508907" y="-265747"/>
            <a:ext cx="8134350" cy="1325563"/>
          </a:xfrm>
        </p:spPr>
        <p:txBody>
          <a:bodyPr/>
          <a:lstStyle/>
          <a:p>
            <a:r>
              <a:rPr lang="en-AU" dirty="0">
                <a:solidFill>
                  <a:schemeClr val="bg1">
                    <a:lumMod val="95000"/>
                  </a:schemeClr>
                </a:solidFill>
                <a:latin typeface="+mn-lt"/>
              </a:rPr>
              <a:t>And for all who have come before.</a:t>
            </a:r>
          </a:p>
        </p:txBody>
      </p:sp>
      <p:sp>
        <p:nvSpPr>
          <p:cNvPr id="7" name="Content Placeholder 6">
            <a:extLst>
              <a:ext uri="{FF2B5EF4-FFF2-40B4-BE49-F238E27FC236}">
                <a16:creationId xmlns:a16="http://schemas.microsoft.com/office/drawing/2014/main" id="{D4F33F7C-FE49-4194-BB05-22B86C5B9A6A}"/>
              </a:ext>
            </a:extLst>
          </p:cNvPr>
          <p:cNvSpPr>
            <a:spLocks noGrp="1"/>
          </p:cNvSpPr>
          <p:nvPr>
            <p:ph idx="1"/>
          </p:nvPr>
        </p:nvSpPr>
        <p:spPr/>
        <p:txBody>
          <a:bodyPr/>
          <a:lstStyle/>
          <a:p>
            <a:endParaRPr lang="en-AU"/>
          </a:p>
        </p:txBody>
      </p:sp>
      <p:pic>
        <p:nvPicPr>
          <p:cNvPr id="8" name="Picture 3" descr="C:\Users\Jessica\Pictures\102MSDCF\DSC00247.JPG">
            <a:extLst>
              <a:ext uri="{FF2B5EF4-FFF2-40B4-BE49-F238E27FC236}">
                <a16:creationId xmlns:a16="http://schemas.microsoft.com/office/drawing/2014/main" id="{557FE5C1-499C-4AB2-9291-6C666DF3A49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67300" y="3284537"/>
            <a:ext cx="4076700" cy="3573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0" name="Picture 2" descr="https://fiveleafecoawards.files.wordpress.com/2018/03/st-lukes-uc-pres-photo.jpg?w=960&amp;h=720&amp;crop=1">
            <a:extLst>
              <a:ext uri="{FF2B5EF4-FFF2-40B4-BE49-F238E27FC236}">
                <a16:creationId xmlns:a16="http://schemas.microsoft.com/office/drawing/2014/main" id="{02C1E987-674D-4F2D-B990-D2979F6DFC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3177711"/>
            <a:ext cx="4907051" cy="368028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fiveleafecoawards.files.wordpress.com/2018/01/south-sydney-uc-five-leaf-presentation.jpg?w=2147&amp;h=1200&amp;crop=1">
            <a:extLst>
              <a:ext uri="{FF2B5EF4-FFF2-40B4-BE49-F238E27FC236}">
                <a16:creationId xmlns:a16="http://schemas.microsoft.com/office/drawing/2014/main" id="{9AA4FD14-DD40-4B09-B651-EFA1A24C87D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776814"/>
            <a:ext cx="4278400" cy="239100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St Luke's Anglican Parish Maylands Five Leaf Eco Award Presentation low res">
            <a:extLst>
              <a:ext uri="{FF2B5EF4-FFF2-40B4-BE49-F238E27FC236}">
                <a16:creationId xmlns:a16="http://schemas.microsoft.com/office/drawing/2014/main" id="{E7E0C54C-3BF4-4DE7-984A-EB3B3BC39EC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78400" y="756078"/>
            <a:ext cx="4865600" cy="3656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085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7D4F-9433-4393-8FC4-8FFC4B66693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17337F1-6723-44BF-9FC1-104CC0F37852}"/>
              </a:ext>
            </a:extLst>
          </p:cNvPr>
          <p:cNvSpPr>
            <a:spLocks noGrp="1"/>
          </p:cNvSpPr>
          <p:nvPr>
            <p:ph idx="1"/>
          </p:nvPr>
        </p:nvSpPr>
        <p:spPr/>
        <p:txBody>
          <a:bodyPr/>
          <a:lstStyle/>
          <a:p>
            <a:endParaRPr lang="en-AU" dirty="0"/>
          </a:p>
        </p:txBody>
      </p:sp>
      <p:pic>
        <p:nvPicPr>
          <p:cNvPr id="5" name="Picture 12" descr="WDCOC">
            <a:extLst>
              <a:ext uri="{FF2B5EF4-FFF2-40B4-BE49-F238E27FC236}">
                <a16:creationId xmlns:a16="http://schemas.microsoft.com/office/drawing/2014/main" id="{5FB4E3C5-016B-47EF-B145-C72E3F44836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97971"/>
            <a:ext cx="6373585" cy="47801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https://fiveleafecoawards.files.wordpress.com/2018/01/23755314_1532432566864014_3582038277070812753_n.jpg?w=960&amp;h=567&amp;crop=1">
            <a:extLst>
              <a:ext uri="{FF2B5EF4-FFF2-40B4-BE49-F238E27FC236}">
                <a16:creationId xmlns:a16="http://schemas.microsoft.com/office/drawing/2014/main" id="{9223A217-F4B9-461B-B573-5AAA55B83F4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75463" y="24680"/>
            <a:ext cx="3568536" cy="21076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SC00943.JPG">
            <a:extLst>
              <a:ext uri="{FF2B5EF4-FFF2-40B4-BE49-F238E27FC236}">
                <a16:creationId xmlns:a16="http://schemas.microsoft.com/office/drawing/2014/main" id="{21E6C26C-A058-43AC-92AA-E458A9A0532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408712"/>
            <a:ext cx="3375422" cy="2449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4" descr="P1010651.JPG">
            <a:extLst>
              <a:ext uri="{FF2B5EF4-FFF2-40B4-BE49-F238E27FC236}">
                <a16:creationId xmlns:a16="http://schemas.microsoft.com/office/drawing/2014/main" id="{2470952C-725F-4B04-AC54-1BAB181D1CE6}"/>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83286" y="4585160"/>
            <a:ext cx="1360713" cy="2272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4" name="Picture 2" descr="Brunswick Uniting Church in the Moreland Leader August 23 2016">
            <a:extLst>
              <a:ext uri="{FF2B5EF4-FFF2-40B4-BE49-F238E27FC236}">
                <a16:creationId xmlns:a16="http://schemas.microsoft.com/office/drawing/2014/main" id="{A8B98F5C-C184-4099-B3F0-48A85B2FBCF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211286" y="3404320"/>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pringwood Uniting Church Five Leaf Eco-Award Presentation">
            <a:extLst>
              <a:ext uri="{FF2B5EF4-FFF2-40B4-BE49-F238E27FC236}">
                <a16:creationId xmlns:a16="http://schemas.microsoft.com/office/drawing/2014/main" id="{F318BF43-6285-4E82-8136-2A27790B9DBA}"/>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73584" y="2106384"/>
            <a:ext cx="2770416" cy="2517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318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84EE-D63C-4431-88A2-B5E18200E52B}"/>
              </a:ext>
            </a:extLst>
          </p:cNvPr>
          <p:cNvSpPr>
            <a:spLocks noGrp="1"/>
          </p:cNvSpPr>
          <p:nvPr>
            <p:ph type="title"/>
          </p:nvPr>
        </p:nvSpPr>
        <p:spPr/>
        <p:txBody>
          <a:bodyPr>
            <a:normAutofit fontScale="90000"/>
          </a:bodyPr>
          <a:lstStyle/>
          <a:p>
            <a:r>
              <a:rPr lang="en-AU" dirty="0">
                <a:solidFill>
                  <a:schemeClr val="bg1"/>
                </a:solidFill>
              </a:rPr>
              <a:t>Thank you for all the churches in every state and territory of Australia, working to care for your Creation. </a:t>
            </a:r>
          </a:p>
        </p:txBody>
      </p:sp>
      <p:sp>
        <p:nvSpPr>
          <p:cNvPr id="4" name="Content Placeholder 3">
            <a:extLst>
              <a:ext uri="{FF2B5EF4-FFF2-40B4-BE49-F238E27FC236}">
                <a16:creationId xmlns:a16="http://schemas.microsoft.com/office/drawing/2014/main" id="{F49A58F1-0817-4E89-9EDD-F05601309E39}"/>
              </a:ext>
            </a:extLst>
          </p:cNvPr>
          <p:cNvSpPr>
            <a:spLocks noGrp="1"/>
          </p:cNvSpPr>
          <p:nvPr>
            <p:ph idx="1"/>
          </p:nvPr>
        </p:nvSpPr>
        <p:spPr>
          <a:xfrm>
            <a:off x="293914" y="2111829"/>
            <a:ext cx="8458200" cy="4572000"/>
          </a:xfrm>
        </p:spPr>
        <p:txBody>
          <a:bodyPr numCol="3" spcCol="216000">
            <a:normAutofit fontScale="77500" lnSpcReduction="20000"/>
          </a:bodyPr>
          <a:lstStyle/>
          <a:p>
            <a:pPr marL="0" indent="0">
              <a:lnSpc>
                <a:spcPct val="120000"/>
              </a:lnSpc>
              <a:buNone/>
            </a:pPr>
            <a:r>
              <a:rPr lang="en-GB" sz="2400" dirty="0">
                <a:solidFill>
                  <a:schemeClr val="bg1"/>
                </a:solidFill>
              </a:rPr>
              <a:t>St George’s Uniting Church, Eden NSW</a:t>
            </a:r>
          </a:p>
          <a:p>
            <a:pPr marL="0" indent="0">
              <a:lnSpc>
                <a:spcPct val="120000"/>
              </a:lnSpc>
              <a:buNone/>
            </a:pPr>
            <a:r>
              <a:rPr lang="en-GB" sz="2400" dirty="0">
                <a:solidFill>
                  <a:schemeClr val="bg1"/>
                </a:solidFill>
              </a:rPr>
              <a:t>Charlestown Anglican Parish NSW</a:t>
            </a:r>
          </a:p>
          <a:p>
            <a:pPr marL="0" indent="0">
              <a:lnSpc>
                <a:spcPct val="120000"/>
              </a:lnSpc>
              <a:buNone/>
            </a:pPr>
            <a:r>
              <a:rPr lang="en-GB" sz="2400" dirty="0">
                <a:solidFill>
                  <a:schemeClr val="bg1"/>
                </a:solidFill>
              </a:rPr>
              <a:t>Sophia’s Spring: An ecofeminist community of the Uniting Church at CERES VIC</a:t>
            </a:r>
          </a:p>
          <a:p>
            <a:pPr marL="0" indent="0">
              <a:lnSpc>
                <a:spcPct val="120000"/>
              </a:lnSpc>
              <a:buNone/>
            </a:pPr>
            <a:r>
              <a:rPr lang="en-GB" sz="2400" dirty="0">
                <a:solidFill>
                  <a:schemeClr val="bg1"/>
                </a:solidFill>
              </a:rPr>
              <a:t>Brunswick Uniting Church VIC</a:t>
            </a:r>
          </a:p>
          <a:p>
            <a:pPr marL="0" indent="0">
              <a:lnSpc>
                <a:spcPct val="120000"/>
              </a:lnSpc>
              <a:buNone/>
            </a:pPr>
            <a:endParaRPr lang="en-GB" sz="2400" dirty="0">
              <a:solidFill>
                <a:schemeClr val="bg1"/>
              </a:solidFill>
            </a:endParaRPr>
          </a:p>
          <a:p>
            <a:pPr marL="0" indent="0">
              <a:lnSpc>
                <a:spcPct val="120000"/>
              </a:lnSpc>
              <a:buNone/>
            </a:pPr>
            <a:endParaRPr lang="en-GB" sz="2400" dirty="0">
              <a:solidFill>
                <a:schemeClr val="bg1"/>
              </a:solidFill>
            </a:endParaRPr>
          </a:p>
          <a:p>
            <a:pPr marL="0" indent="0">
              <a:lnSpc>
                <a:spcPct val="120000"/>
              </a:lnSpc>
              <a:buNone/>
            </a:pPr>
            <a:r>
              <a:rPr lang="en-GB" sz="2400" dirty="0">
                <a:solidFill>
                  <a:schemeClr val="bg1"/>
                </a:solidFill>
              </a:rPr>
              <a:t>Adamstown Uniting Church NSW</a:t>
            </a:r>
          </a:p>
          <a:p>
            <a:pPr marL="0" indent="0">
              <a:lnSpc>
                <a:spcPct val="120000"/>
              </a:lnSpc>
              <a:buNone/>
            </a:pPr>
            <a:r>
              <a:rPr lang="en-GB" sz="2400" dirty="0">
                <a:solidFill>
                  <a:schemeClr val="bg1"/>
                </a:solidFill>
              </a:rPr>
              <a:t>St Mark’s Anglican Church South Hurstville NSW</a:t>
            </a:r>
          </a:p>
          <a:p>
            <a:pPr marL="0" indent="0">
              <a:lnSpc>
                <a:spcPct val="120000"/>
              </a:lnSpc>
              <a:buNone/>
            </a:pPr>
            <a:r>
              <a:rPr lang="en-GB" sz="2400" dirty="0" err="1">
                <a:solidFill>
                  <a:schemeClr val="bg1"/>
                </a:solidFill>
              </a:rPr>
              <a:t>Warrandyte</a:t>
            </a:r>
            <a:r>
              <a:rPr lang="en-GB" sz="2400" dirty="0">
                <a:solidFill>
                  <a:schemeClr val="bg1"/>
                </a:solidFill>
              </a:rPr>
              <a:t> Uniting Church VIC</a:t>
            </a:r>
          </a:p>
          <a:p>
            <a:pPr marL="0" indent="0">
              <a:lnSpc>
                <a:spcPct val="120000"/>
              </a:lnSpc>
              <a:buNone/>
            </a:pPr>
            <a:r>
              <a:rPr lang="en-GB" sz="2400" dirty="0">
                <a:solidFill>
                  <a:schemeClr val="bg1"/>
                </a:solidFill>
              </a:rPr>
              <a:t>St Anselm of Canterbury Anglican Parish Kingsley-North Woodvale WA</a:t>
            </a:r>
          </a:p>
          <a:p>
            <a:pPr marL="0" indent="0">
              <a:lnSpc>
                <a:spcPct val="120000"/>
              </a:lnSpc>
              <a:buNone/>
            </a:pPr>
            <a:r>
              <a:rPr lang="en-GB" sz="2400" dirty="0">
                <a:solidFill>
                  <a:schemeClr val="bg1"/>
                </a:solidFill>
              </a:rPr>
              <a:t>St Luke’s Anglican Parish </a:t>
            </a:r>
            <a:r>
              <a:rPr lang="en-GB" sz="2400" dirty="0" err="1">
                <a:solidFill>
                  <a:schemeClr val="bg1"/>
                </a:solidFill>
              </a:rPr>
              <a:t>Mosman</a:t>
            </a:r>
            <a:r>
              <a:rPr lang="en-GB" sz="2400" dirty="0">
                <a:solidFill>
                  <a:schemeClr val="bg1"/>
                </a:solidFill>
              </a:rPr>
              <a:t> Park WA</a:t>
            </a:r>
          </a:p>
          <a:p>
            <a:pPr marL="0" indent="0">
              <a:lnSpc>
                <a:spcPct val="120000"/>
              </a:lnSpc>
              <a:buNone/>
            </a:pPr>
            <a:endParaRPr lang="en-GB" sz="2400" dirty="0">
              <a:solidFill>
                <a:schemeClr val="bg1"/>
              </a:solidFill>
            </a:endParaRPr>
          </a:p>
          <a:p>
            <a:pPr marL="0" indent="0">
              <a:lnSpc>
                <a:spcPct val="120000"/>
              </a:lnSpc>
              <a:buNone/>
            </a:pPr>
            <a:r>
              <a:rPr lang="en-GB" sz="2400" dirty="0">
                <a:solidFill>
                  <a:schemeClr val="bg1"/>
                </a:solidFill>
              </a:rPr>
              <a:t>Ross Memorial Uniting Church WA </a:t>
            </a:r>
          </a:p>
          <a:p>
            <a:pPr marL="0" indent="0">
              <a:lnSpc>
                <a:spcPct val="120000"/>
              </a:lnSpc>
              <a:buNone/>
            </a:pPr>
            <a:r>
              <a:rPr lang="en-GB" sz="2400" dirty="0">
                <a:solidFill>
                  <a:schemeClr val="bg1"/>
                </a:solidFill>
              </a:rPr>
              <a:t>Wembley Downs Church of Christ WA</a:t>
            </a:r>
          </a:p>
          <a:p>
            <a:pPr marL="0" indent="0">
              <a:lnSpc>
                <a:spcPct val="120000"/>
              </a:lnSpc>
              <a:buNone/>
            </a:pPr>
            <a:r>
              <a:rPr lang="en-GB" sz="2400" dirty="0">
                <a:solidFill>
                  <a:schemeClr val="bg1"/>
                </a:solidFill>
              </a:rPr>
              <a:t>Victoria Park and Districts Uniting Church WA</a:t>
            </a:r>
          </a:p>
          <a:p>
            <a:pPr marL="0" indent="0">
              <a:lnSpc>
                <a:spcPct val="120000"/>
              </a:lnSpc>
              <a:buNone/>
            </a:pPr>
            <a:r>
              <a:rPr lang="en-GB" sz="2400" dirty="0">
                <a:solidFill>
                  <a:schemeClr val="bg1"/>
                </a:solidFill>
              </a:rPr>
              <a:t>St Luke’s Anglican Parish Maylands WA</a:t>
            </a:r>
          </a:p>
          <a:p>
            <a:pPr marL="0" indent="0">
              <a:lnSpc>
                <a:spcPct val="120000"/>
              </a:lnSpc>
              <a:buNone/>
            </a:pPr>
            <a:r>
              <a:rPr lang="en-GB" sz="2400" dirty="0" err="1">
                <a:solidFill>
                  <a:schemeClr val="bg1"/>
                </a:solidFill>
              </a:rPr>
              <a:t>Pinjarra</a:t>
            </a:r>
            <a:r>
              <a:rPr lang="en-GB" sz="2400" dirty="0">
                <a:solidFill>
                  <a:schemeClr val="bg1"/>
                </a:solidFill>
              </a:rPr>
              <a:t> Uniting Church WA</a:t>
            </a:r>
          </a:p>
          <a:p>
            <a:pPr marL="0" indent="0">
              <a:lnSpc>
                <a:spcPct val="120000"/>
              </a:lnSpc>
              <a:buNone/>
            </a:pPr>
            <a:endParaRPr lang="en-GB" sz="2400" dirty="0">
              <a:solidFill>
                <a:schemeClr val="bg1"/>
              </a:solidFill>
            </a:endParaRPr>
          </a:p>
          <a:p>
            <a:pPr marL="0" indent="0">
              <a:lnSpc>
                <a:spcPct val="120000"/>
              </a:lnSpc>
              <a:buNone/>
            </a:pPr>
            <a:endParaRPr lang="en-GB" sz="2400" dirty="0">
              <a:solidFill>
                <a:schemeClr val="bg1"/>
              </a:solidFill>
            </a:endParaRPr>
          </a:p>
        </p:txBody>
      </p:sp>
      <p:sp>
        <p:nvSpPr>
          <p:cNvPr id="6" name="TextBox 5">
            <a:extLst>
              <a:ext uri="{FF2B5EF4-FFF2-40B4-BE49-F238E27FC236}">
                <a16:creationId xmlns:a16="http://schemas.microsoft.com/office/drawing/2014/main" id="{F4FD6A25-C9F9-41A4-8C0D-72EFD5B9444C}"/>
              </a:ext>
            </a:extLst>
          </p:cNvPr>
          <p:cNvSpPr txBox="1"/>
          <p:nvPr/>
        </p:nvSpPr>
        <p:spPr>
          <a:xfrm>
            <a:off x="2637064" y="6352206"/>
            <a:ext cx="5878286" cy="369332"/>
          </a:xfrm>
          <a:prstGeom prst="rect">
            <a:avLst/>
          </a:prstGeom>
          <a:noFill/>
        </p:spPr>
        <p:txBody>
          <a:bodyPr wrap="square" rtlCol="0">
            <a:spAutoFit/>
          </a:bodyPr>
          <a:lstStyle/>
          <a:p>
            <a:r>
              <a:rPr lang="en-AU" dirty="0">
                <a:solidFill>
                  <a:schemeClr val="bg1"/>
                </a:solidFill>
              </a:rPr>
              <a:t>Churches with Five Leaf Eco-Awards</a:t>
            </a:r>
          </a:p>
        </p:txBody>
      </p:sp>
    </p:spTree>
    <p:extLst>
      <p:ext uri="{BB962C8B-B14F-4D97-AF65-F5344CB8AC3E}">
        <p14:creationId xmlns:p14="http://schemas.microsoft.com/office/powerpoint/2010/main" val="3934390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53A1A1-9E09-4B84-BE62-48808A041D84}"/>
              </a:ext>
            </a:extLst>
          </p:cNvPr>
          <p:cNvSpPr>
            <a:spLocks noGrp="1"/>
          </p:cNvSpPr>
          <p:nvPr>
            <p:ph idx="1"/>
          </p:nvPr>
        </p:nvSpPr>
        <p:spPr>
          <a:xfrm>
            <a:off x="261257" y="152400"/>
            <a:ext cx="8784772" cy="6476999"/>
          </a:xfrm>
        </p:spPr>
        <p:txBody>
          <a:bodyPr numCol="2">
            <a:normAutofit fontScale="77500" lnSpcReduction="20000"/>
          </a:bodyPr>
          <a:lstStyle/>
          <a:p>
            <a:pPr marL="0" indent="0">
              <a:lnSpc>
                <a:spcPct val="120000"/>
              </a:lnSpc>
              <a:buNone/>
            </a:pPr>
            <a:r>
              <a:rPr lang="en-GB" sz="2400" dirty="0">
                <a:solidFill>
                  <a:schemeClr val="bg1"/>
                </a:solidFill>
              </a:rPr>
              <a:t>Uniting Church in the City, Wesley Church WA</a:t>
            </a:r>
          </a:p>
          <a:p>
            <a:pPr marL="0" indent="0">
              <a:lnSpc>
                <a:spcPct val="120000"/>
              </a:lnSpc>
              <a:buNone/>
            </a:pPr>
            <a:r>
              <a:rPr lang="en-GB" sz="2400" dirty="0">
                <a:solidFill>
                  <a:schemeClr val="bg1"/>
                </a:solidFill>
              </a:rPr>
              <a:t>Merewether Uniting Church NSW</a:t>
            </a:r>
          </a:p>
          <a:p>
            <a:pPr marL="0" indent="0">
              <a:lnSpc>
                <a:spcPct val="120000"/>
              </a:lnSpc>
              <a:buNone/>
            </a:pPr>
            <a:r>
              <a:rPr lang="en-GB" sz="2400" dirty="0">
                <a:solidFill>
                  <a:schemeClr val="bg1"/>
                </a:solidFill>
              </a:rPr>
              <a:t>South Sydney Uniting Church NSW</a:t>
            </a:r>
          </a:p>
          <a:p>
            <a:pPr marL="0" indent="0">
              <a:lnSpc>
                <a:spcPct val="120000"/>
              </a:lnSpc>
              <a:buNone/>
            </a:pPr>
            <a:r>
              <a:rPr lang="en-GB" sz="2400" dirty="0">
                <a:solidFill>
                  <a:schemeClr val="bg1"/>
                </a:solidFill>
              </a:rPr>
              <a:t>St Luke’s Uniting Church, </a:t>
            </a:r>
            <a:r>
              <a:rPr lang="en-GB" sz="2400" dirty="0" err="1">
                <a:solidFill>
                  <a:schemeClr val="bg1"/>
                </a:solidFill>
              </a:rPr>
              <a:t>Highton</a:t>
            </a:r>
            <a:r>
              <a:rPr lang="en-GB" sz="2400" dirty="0">
                <a:solidFill>
                  <a:schemeClr val="bg1"/>
                </a:solidFill>
              </a:rPr>
              <a:t> VIC</a:t>
            </a:r>
          </a:p>
          <a:p>
            <a:pPr marL="0" indent="0">
              <a:lnSpc>
                <a:spcPct val="120000"/>
              </a:lnSpc>
              <a:buNone/>
            </a:pPr>
            <a:r>
              <a:rPr lang="en-GB" sz="2400" dirty="0" err="1">
                <a:solidFill>
                  <a:schemeClr val="bg1"/>
                </a:solidFill>
              </a:rPr>
              <a:t>Nightcliff</a:t>
            </a:r>
            <a:r>
              <a:rPr lang="en-GB" sz="2400" dirty="0">
                <a:solidFill>
                  <a:schemeClr val="bg1"/>
                </a:solidFill>
              </a:rPr>
              <a:t> Uniting Church NT</a:t>
            </a:r>
          </a:p>
          <a:p>
            <a:pPr marL="0" indent="0">
              <a:lnSpc>
                <a:spcPct val="120000"/>
              </a:lnSpc>
              <a:buNone/>
            </a:pPr>
            <a:r>
              <a:rPr lang="en-GB" sz="2400" dirty="0">
                <a:solidFill>
                  <a:schemeClr val="bg1"/>
                </a:solidFill>
              </a:rPr>
              <a:t>St John’s Anglican Cathedral Brisbane QLD</a:t>
            </a:r>
          </a:p>
          <a:p>
            <a:pPr marL="0" indent="0">
              <a:lnSpc>
                <a:spcPct val="120000"/>
              </a:lnSpc>
              <a:buNone/>
            </a:pPr>
            <a:r>
              <a:rPr lang="en-GB" sz="2400" dirty="0">
                <a:solidFill>
                  <a:schemeClr val="bg1"/>
                </a:solidFill>
              </a:rPr>
              <a:t>Pilgrim Uniting Church, SA</a:t>
            </a:r>
          </a:p>
          <a:p>
            <a:pPr marL="0" indent="0">
              <a:lnSpc>
                <a:spcPct val="120000"/>
              </a:lnSpc>
              <a:buNone/>
            </a:pPr>
            <a:r>
              <a:rPr lang="en-GB" sz="2400" dirty="0">
                <a:solidFill>
                  <a:schemeClr val="bg1"/>
                </a:solidFill>
              </a:rPr>
              <a:t>Clarence Uniting Church, TAS</a:t>
            </a:r>
          </a:p>
          <a:p>
            <a:pPr marL="0" indent="0">
              <a:lnSpc>
                <a:spcPct val="120000"/>
              </a:lnSpc>
              <a:buNone/>
            </a:pPr>
            <a:r>
              <a:rPr lang="en-GB" sz="2400" dirty="0">
                <a:solidFill>
                  <a:schemeClr val="bg1"/>
                </a:solidFill>
              </a:rPr>
              <a:t>Port Melbourne Uniting Church VIC </a:t>
            </a:r>
          </a:p>
          <a:p>
            <a:pPr marL="0" indent="0">
              <a:lnSpc>
                <a:spcPct val="120000"/>
              </a:lnSpc>
              <a:buNone/>
            </a:pPr>
            <a:r>
              <a:rPr lang="en-GB" sz="2400" dirty="0">
                <a:solidFill>
                  <a:schemeClr val="bg1"/>
                </a:solidFill>
              </a:rPr>
              <a:t>Maroubra Junction Uniting Church NSW </a:t>
            </a:r>
          </a:p>
          <a:p>
            <a:pPr marL="0" indent="0">
              <a:lnSpc>
                <a:spcPct val="120000"/>
              </a:lnSpc>
              <a:buNone/>
            </a:pPr>
            <a:r>
              <a:rPr lang="en-GB" sz="2400" dirty="0" err="1">
                <a:solidFill>
                  <a:schemeClr val="bg1"/>
                </a:solidFill>
              </a:rPr>
              <a:t>Ecofaith</a:t>
            </a:r>
            <a:r>
              <a:rPr lang="en-GB" sz="2400" dirty="0">
                <a:solidFill>
                  <a:schemeClr val="bg1"/>
                </a:solidFill>
              </a:rPr>
              <a:t> Community </a:t>
            </a:r>
            <a:r>
              <a:rPr lang="en-GB" sz="2400" dirty="0" err="1">
                <a:solidFill>
                  <a:schemeClr val="bg1"/>
                </a:solidFill>
              </a:rPr>
              <a:t>Bellingen</a:t>
            </a:r>
            <a:r>
              <a:rPr lang="en-GB" sz="2400" dirty="0">
                <a:solidFill>
                  <a:schemeClr val="bg1"/>
                </a:solidFill>
              </a:rPr>
              <a:t> NSW</a:t>
            </a:r>
          </a:p>
          <a:p>
            <a:pPr marL="0" indent="0">
              <a:lnSpc>
                <a:spcPct val="120000"/>
              </a:lnSpc>
              <a:buNone/>
            </a:pPr>
            <a:r>
              <a:rPr lang="en-GB" sz="2400" dirty="0">
                <a:solidFill>
                  <a:schemeClr val="bg1"/>
                </a:solidFill>
              </a:rPr>
              <a:t>Springwood Uniting Church NSW</a:t>
            </a:r>
          </a:p>
          <a:p>
            <a:pPr marL="0" indent="0">
              <a:lnSpc>
                <a:spcPct val="120000"/>
              </a:lnSpc>
              <a:buNone/>
            </a:pPr>
            <a:endParaRPr lang="en-GB" sz="2400" dirty="0">
              <a:solidFill>
                <a:schemeClr val="bg1"/>
              </a:solidFill>
            </a:endParaRPr>
          </a:p>
          <a:p>
            <a:pPr marL="0" indent="0">
              <a:lnSpc>
                <a:spcPct val="120000"/>
              </a:lnSpc>
              <a:buNone/>
            </a:pPr>
            <a:endParaRPr lang="en-GB" sz="2400" dirty="0">
              <a:solidFill>
                <a:schemeClr val="bg1"/>
              </a:solidFill>
            </a:endParaRPr>
          </a:p>
          <a:p>
            <a:pPr marL="0" indent="0">
              <a:lnSpc>
                <a:spcPct val="120000"/>
              </a:lnSpc>
              <a:buNone/>
            </a:pPr>
            <a:endParaRPr lang="en-GB" sz="2400" dirty="0">
              <a:solidFill>
                <a:schemeClr val="bg1"/>
              </a:solidFill>
            </a:endParaRPr>
          </a:p>
          <a:p>
            <a:pPr marL="0" indent="0">
              <a:lnSpc>
                <a:spcPct val="120000"/>
              </a:lnSpc>
              <a:buNone/>
            </a:pPr>
            <a:r>
              <a:rPr lang="en-GB" sz="2400" dirty="0">
                <a:solidFill>
                  <a:schemeClr val="bg1"/>
                </a:solidFill>
              </a:rPr>
              <a:t>Ss Peter and Paul Catholic Parish Kiama NSW </a:t>
            </a:r>
          </a:p>
          <a:p>
            <a:pPr marL="0" indent="0">
              <a:lnSpc>
                <a:spcPct val="120000"/>
              </a:lnSpc>
              <a:buNone/>
            </a:pPr>
            <a:r>
              <a:rPr lang="en-GB" sz="2400" dirty="0">
                <a:solidFill>
                  <a:schemeClr val="bg1"/>
                </a:solidFill>
              </a:rPr>
              <a:t>Canberra Baptist Church ACT </a:t>
            </a:r>
          </a:p>
          <a:p>
            <a:pPr marL="0" indent="0">
              <a:lnSpc>
                <a:spcPct val="120000"/>
              </a:lnSpc>
              <a:buNone/>
            </a:pPr>
            <a:r>
              <a:rPr lang="en-GB" sz="2400" dirty="0">
                <a:solidFill>
                  <a:schemeClr val="bg1"/>
                </a:solidFill>
              </a:rPr>
              <a:t>St Denis’ Catholic Parish </a:t>
            </a:r>
            <a:r>
              <a:rPr lang="en-GB" sz="2400" dirty="0" err="1">
                <a:solidFill>
                  <a:schemeClr val="bg1"/>
                </a:solidFill>
              </a:rPr>
              <a:t>Joondanna</a:t>
            </a:r>
            <a:r>
              <a:rPr lang="en-GB" sz="2400" dirty="0">
                <a:solidFill>
                  <a:schemeClr val="bg1"/>
                </a:solidFill>
              </a:rPr>
              <a:t> WA</a:t>
            </a:r>
          </a:p>
          <a:p>
            <a:pPr marL="0" indent="0">
              <a:lnSpc>
                <a:spcPct val="120000"/>
              </a:lnSpc>
              <a:buNone/>
            </a:pPr>
            <a:r>
              <a:rPr lang="en-GB" sz="2400" dirty="0">
                <a:solidFill>
                  <a:schemeClr val="bg1"/>
                </a:solidFill>
              </a:rPr>
              <a:t>St Saviour’s Anglican Church, </a:t>
            </a:r>
            <a:r>
              <a:rPr lang="en-GB" sz="2400" dirty="0" err="1">
                <a:solidFill>
                  <a:schemeClr val="bg1"/>
                </a:solidFill>
              </a:rPr>
              <a:t>Boyup</a:t>
            </a:r>
            <a:r>
              <a:rPr lang="en-GB" sz="2400" dirty="0">
                <a:solidFill>
                  <a:schemeClr val="bg1"/>
                </a:solidFill>
              </a:rPr>
              <a:t> Brook WA </a:t>
            </a:r>
          </a:p>
          <a:p>
            <a:pPr marL="0" indent="0">
              <a:lnSpc>
                <a:spcPct val="120000"/>
              </a:lnSpc>
              <a:buNone/>
            </a:pPr>
            <a:r>
              <a:rPr lang="en-GB" sz="2400" dirty="0">
                <a:solidFill>
                  <a:schemeClr val="bg1"/>
                </a:solidFill>
              </a:rPr>
              <a:t>Swan View Uniting Church WA </a:t>
            </a:r>
          </a:p>
          <a:p>
            <a:pPr marL="0" indent="0">
              <a:lnSpc>
                <a:spcPct val="120000"/>
              </a:lnSpc>
              <a:buNone/>
            </a:pPr>
            <a:r>
              <a:rPr lang="en-GB" sz="2400" dirty="0">
                <a:solidFill>
                  <a:schemeClr val="bg1"/>
                </a:solidFill>
              </a:rPr>
              <a:t>Canberra City Uniting Church ACT</a:t>
            </a:r>
          </a:p>
          <a:p>
            <a:pPr marL="0" indent="0">
              <a:lnSpc>
                <a:spcPct val="120000"/>
              </a:lnSpc>
              <a:buNone/>
            </a:pPr>
            <a:r>
              <a:rPr lang="en-GB" sz="2400" dirty="0">
                <a:solidFill>
                  <a:schemeClr val="bg1"/>
                </a:solidFill>
              </a:rPr>
              <a:t>Kippax Uniting Church ACT </a:t>
            </a:r>
          </a:p>
          <a:p>
            <a:pPr marL="0" indent="0">
              <a:lnSpc>
                <a:spcPct val="120000"/>
              </a:lnSpc>
              <a:buNone/>
            </a:pPr>
            <a:r>
              <a:rPr lang="en-GB" sz="2400" dirty="0">
                <a:solidFill>
                  <a:schemeClr val="bg1"/>
                </a:solidFill>
              </a:rPr>
              <a:t>St Ignatius Jesuit Community Riverview NSW </a:t>
            </a:r>
          </a:p>
          <a:p>
            <a:pPr marL="0" indent="0">
              <a:lnSpc>
                <a:spcPct val="120000"/>
              </a:lnSpc>
              <a:buNone/>
            </a:pPr>
            <a:r>
              <a:rPr lang="en-GB" sz="2400" dirty="0">
                <a:solidFill>
                  <a:schemeClr val="bg1"/>
                </a:solidFill>
              </a:rPr>
              <a:t>A GRAND STAND for the Environment VIC </a:t>
            </a:r>
          </a:p>
          <a:p>
            <a:pPr marL="0" indent="0">
              <a:lnSpc>
                <a:spcPct val="120000"/>
              </a:lnSpc>
              <a:buNone/>
            </a:pPr>
            <a:r>
              <a:rPr lang="en-GB" sz="2400" dirty="0">
                <a:solidFill>
                  <a:schemeClr val="bg1"/>
                </a:solidFill>
              </a:rPr>
              <a:t>Greenhills Centre (venue)</a:t>
            </a:r>
            <a:br>
              <a:rPr lang="en-GB" sz="2400" dirty="0">
                <a:solidFill>
                  <a:schemeClr val="bg1"/>
                </a:solidFill>
              </a:rPr>
            </a:br>
            <a:endParaRPr lang="en-AU" sz="2400" dirty="0">
              <a:solidFill>
                <a:schemeClr val="bg1"/>
              </a:solidFill>
            </a:endParaRPr>
          </a:p>
          <a:p>
            <a:pPr marL="0" indent="0">
              <a:lnSpc>
                <a:spcPct val="120000"/>
              </a:lnSpc>
              <a:buNone/>
            </a:pPr>
            <a:endParaRPr lang="en-AU" sz="2400" dirty="0">
              <a:solidFill>
                <a:schemeClr val="bg1"/>
              </a:solidFill>
            </a:endParaRPr>
          </a:p>
        </p:txBody>
      </p:sp>
      <p:sp>
        <p:nvSpPr>
          <p:cNvPr id="4" name="Rectangle 3">
            <a:extLst>
              <a:ext uri="{FF2B5EF4-FFF2-40B4-BE49-F238E27FC236}">
                <a16:creationId xmlns:a16="http://schemas.microsoft.com/office/drawing/2014/main" id="{525BFB20-4033-4373-9261-BC4024FCC5E9}"/>
              </a:ext>
            </a:extLst>
          </p:cNvPr>
          <p:cNvSpPr/>
          <p:nvPr/>
        </p:nvSpPr>
        <p:spPr>
          <a:xfrm>
            <a:off x="2201870" y="6336268"/>
            <a:ext cx="4183196" cy="369332"/>
          </a:xfrm>
          <a:prstGeom prst="rect">
            <a:avLst/>
          </a:prstGeom>
        </p:spPr>
        <p:txBody>
          <a:bodyPr wrap="none">
            <a:spAutoFit/>
          </a:bodyPr>
          <a:lstStyle/>
          <a:p>
            <a:r>
              <a:rPr lang="en-AU" dirty="0">
                <a:solidFill>
                  <a:schemeClr val="bg1"/>
                </a:solidFill>
              </a:rPr>
              <a:t>Churches with Five Leaf Eco-Awards </a:t>
            </a:r>
            <a:r>
              <a:rPr lang="en-AU" dirty="0" err="1">
                <a:solidFill>
                  <a:schemeClr val="bg1"/>
                </a:solidFill>
              </a:rPr>
              <a:t>cont</a:t>
            </a:r>
            <a:r>
              <a:rPr lang="en-AU" dirty="0">
                <a:solidFill>
                  <a:schemeClr val="bg1"/>
                </a:solidFill>
              </a:rPr>
              <a:t>…</a:t>
            </a:r>
          </a:p>
        </p:txBody>
      </p:sp>
    </p:spTree>
    <p:extLst>
      <p:ext uri="{BB962C8B-B14F-4D97-AF65-F5344CB8AC3E}">
        <p14:creationId xmlns:p14="http://schemas.microsoft.com/office/powerpoint/2010/main" val="24847344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CDFF-8929-44A8-B16D-EFFB3489C036}"/>
              </a:ext>
            </a:extLst>
          </p:cNvPr>
          <p:cNvSpPr>
            <a:spLocks noGrp="1"/>
          </p:cNvSpPr>
          <p:nvPr>
            <p:ph type="title"/>
          </p:nvPr>
        </p:nvSpPr>
        <p:spPr>
          <a:xfrm>
            <a:off x="628650" y="4534419"/>
            <a:ext cx="7886700" cy="1325563"/>
          </a:xfrm>
        </p:spPr>
        <p:txBody>
          <a:bodyPr>
            <a:normAutofit fontScale="90000"/>
          </a:bodyPr>
          <a:lstStyle/>
          <a:p>
            <a:pPr algn="ctr"/>
            <a:r>
              <a:rPr lang="en-AU" dirty="0">
                <a:solidFill>
                  <a:schemeClr val="bg1">
                    <a:lumMod val="95000"/>
                  </a:schemeClr>
                </a:solidFill>
                <a:latin typeface="+mn-lt"/>
              </a:rPr>
              <a:t>Thank you for a wonderful first decade of the </a:t>
            </a:r>
            <a:br>
              <a:rPr lang="en-AU" dirty="0">
                <a:solidFill>
                  <a:schemeClr val="bg1">
                    <a:lumMod val="95000"/>
                  </a:schemeClr>
                </a:solidFill>
                <a:latin typeface="+mn-lt"/>
              </a:rPr>
            </a:br>
            <a:r>
              <a:rPr lang="en-AU" dirty="0">
                <a:solidFill>
                  <a:schemeClr val="bg1">
                    <a:lumMod val="95000"/>
                  </a:schemeClr>
                </a:solidFill>
                <a:latin typeface="+mn-lt"/>
              </a:rPr>
              <a:t>Five Leaf Eco-Awards!</a:t>
            </a:r>
          </a:p>
        </p:txBody>
      </p:sp>
      <p:pic>
        <p:nvPicPr>
          <p:cNvPr id="4" name="Picture 3">
            <a:extLst>
              <a:ext uri="{FF2B5EF4-FFF2-40B4-BE49-F238E27FC236}">
                <a16:creationId xmlns:a16="http://schemas.microsoft.com/office/drawing/2014/main" id="{BDB0ED35-1070-4CE3-BABF-3FBDEDFA9F2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05095" y="365126"/>
            <a:ext cx="4228362" cy="3788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0630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705ABB-4AC2-4669-A6CD-201D1E52DD5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47303" y="3145971"/>
            <a:ext cx="9191303" cy="3853544"/>
          </a:xfrm>
          <a:prstGeom prst="rect">
            <a:avLst/>
          </a:prstGeom>
          <a:noFill/>
          <a:ln>
            <a:noFill/>
          </a:ln>
        </p:spPr>
      </p:pic>
      <p:sp>
        <p:nvSpPr>
          <p:cNvPr id="2" name="Title 1">
            <a:extLst>
              <a:ext uri="{FF2B5EF4-FFF2-40B4-BE49-F238E27FC236}">
                <a16:creationId xmlns:a16="http://schemas.microsoft.com/office/drawing/2014/main" id="{CFC2D2FD-B42C-4D39-B7F5-7CCE145BFF1A}"/>
              </a:ext>
            </a:extLst>
          </p:cNvPr>
          <p:cNvSpPr>
            <a:spLocks noGrp="1"/>
          </p:cNvSpPr>
          <p:nvPr>
            <p:ph type="title"/>
          </p:nvPr>
        </p:nvSpPr>
        <p:spPr>
          <a:xfrm>
            <a:off x="748393" y="948304"/>
            <a:ext cx="7886700" cy="1325563"/>
          </a:xfrm>
        </p:spPr>
        <p:txBody>
          <a:bodyPr>
            <a:normAutofit fontScale="90000"/>
          </a:bodyPr>
          <a:lstStyle/>
          <a:p>
            <a:r>
              <a:rPr lang="en-AU" dirty="0">
                <a:solidFill>
                  <a:schemeClr val="bg1">
                    <a:lumMod val="95000"/>
                  </a:schemeClr>
                </a:solidFill>
                <a:latin typeface="+mn-lt"/>
              </a:rPr>
              <a:t>Please bless all of our current and future churches, and each and every person who worked to earn awards and help their churches to become more environmentally friendly!</a:t>
            </a:r>
          </a:p>
        </p:txBody>
      </p:sp>
    </p:spTree>
    <p:extLst>
      <p:ext uri="{BB962C8B-B14F-4D97-AF65-F5344CB8AC3E}">
        <p14:creationId xmlns:p14="http://schemas.microsoft.com/office/powerpoint/2010/main" val="1145096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lh3.googleusercontent.com/pfwzP3wvK733CI1gSak-LR8d2Fulp3BU6HLDV01gM_LTKQ7m-haZXc5l_9ZzlXzvqW6N7FOstW_YxVgegl2wWjAFqDAYoGTtCgoBsWMlN3yYBwFUwR4tFaLceQJqArccriwEg3w1VXpq1kOVrZhw105b7g59wx6X6xwFZQ-vL2QdP5RZ6edVKTj3dcYT9nq1LMwOgxqz_9-19VNC5lGUATj9NoWZuXAVynHXQ4xB7xfbOdN-LTZe3zu1er5v11QAqY28mmKOogsEu1w5i4loDg78J9psyNv970Va5GOHduLf71y3pqww0r-euBJzCdA8SRqKHrGIm242Zltz4pvVyIaFcbZ3QZvGCaznufZEG-reCeHLlCO8C-ulh_WoHLmhMLpEi5IL2R01BWkWMOEOe4JUlGJn25hehqBBwPhsTpWVgBzI2rsuI5H_Vx4B-72EpCYWd8jbheSbSCS8LO1DNL3FbJWaS12Z4XvpV7_NB-m8WY9wZZiPCs7L7LvMItzsrCxfEJ0Mdc-ZpTmibcl3dWicb0AOPmFkZxNI9lkYHUpWOwh-_GdULy9lzCndk02uHyYv67wn5XxyM5avFNbsm8xhkjafmOhRIlNN8O2Xu6objHmV02n2u9VsVHmFI6eU=w597-h795-no">
            <a:extLst>
              <a:ext uri="{FF2B5EF4-FFF2-40B4-BE49-F238E27FC236}">
                <a16:creationId xmlns:a16="http://schemas.microsoft.com/office/drawing/2014/main" id="{E47DC18F-E9A0-48F2-B7BC-0649F331FA6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02087" y="0"/>
            <a:ext cx="514191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AA21498-BE61-4CFF-ABDF-11CB4FE576DB}"/>
              </a:ext>
            </a:extLst>
          </p:cNvPr>
          <p:cNvSpPr>
            <a:spLocks noGrp="1"/>
          </p:cNvSpPr>
          <p:nvPr>
            <p:ph type="title"/>
          </p:nvPr>
        </p:nvSpPr>
        <p:spPr>
          <a:xfrm>
            <a:off x="87086" y="2259240"/>
            <a:ext cx="3777343" cy="1325563"/>
          </a:xfrm>
        </p:spPr>
        <p:txBody>
          <a:bodyPr>
            <a:normAutofit fontScale="90000"/>
          </a:bodyPr>
          <a:lstStyle/>
          <a:p>
            <a:r>
              <a:rPr lang="en-AU" dirty="0">
                <a:solidFill>
                  <a:schemeClr val="bg1">
                    <a:lumMod val="95000"/>
                  </a:schemeClr>
                </a:solidFill>
                <a:latin typeface="+mn-lt"/>
              </a:rPr>
              <a:t>And help us to work together for mutual support and encouragement, and to bring about the flourishing of your whole creation. </a:t>
            </a:r>
          </a:p>
        </p:txBody>
      </p:sp>
      <p:sp>
        <p:nvSpPr>
          <p:cNvPr id="4" name="Title 1">
            <a:extLst>
              <a:ext uri="{FF2B5EF4-FFF2-40B4-BE49-F238E27FC236}">
                <a16:creationId xmlns:a16="http://schemas.microsoft.com/office/drawing/2014/main" id="{1923AA74-F214-4CC4-B3B3-7C61F3450782}"/>
              </a:ext>
            </a:extLst>
          </p:cNvPr>
          <p:cNvSpPr txBox="1">
            <a:spLocks/>
          </p:cNvSpPr>
          <p:nvPr/>
        </p:nvSpPr>
        <p:spPr>
          <a:xfrm>
            <a:off x="6573043" y="553243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solidFill>
                  <a:schemeClr val="bg1">
                    <a:lumMod val="95000"/>
                  </a:schemeClr>
                </a:solidFill>
                <a:latin typeface="+mn-lt"/>
              </a:rPr>
              <a:t>Amen. </a:t>
            </a:r>
          </a:p>
        </p:txBody>
      </p:sp>
    </p:spTree>
    <p:extLst>
      <p:ext uri="{BB962C8B-B14F-4D97-AF65-F5344CB8AC3E}">
        <p14:creationId xmlns:p14="http://schemas.microsoft.com/office/powerpoint/2010/main" val="1343437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771" y="104590"/>
            <a:ext cx="7886700" cy="1325563"/>
          </a:xfrm>
        </p:spPr>
        <p:txBody>
          <a:bodyPr/>
          <a:lstStyle/>
          <a:p>
            <a:r>
              <a:rPr lang="en-AU" sz="3200" b="1" dirty="0">
                <a:solidFill>
                  <a:schemeClr val="bg1"/>
                </a:solidFill>
              </a:rPr>
              <a:t>For more info: http://fiveleafecoawards.org/</a:t>
            </a:r>
          </a:p>
        </p:txBody>
      </p:sp>
      <p:sp>
        <p:nvSpPr>
          <p:cNvPr id="3" name="Content Placeholder 2"/>
          <p:cNvSpPr>
            <a:spLocks noGrp="1"/>
          </p:cNvSpPr>
          <p:nvPr>
            <p:ph idx="1"/>
          </p:nvPr>
        </p:nvSpPr>
        <p:spPr/>
        <p:txBody>
          <a:bodyPr/>
          <a:lstStyle/>
          <a:p>
            <a:endParaRPr lang="en-AU">
              <a:solidFill>
                <a:schemeClr val="bg1"/>
              </a:solidFill>
            </a:endParaRPr>
          </a:p>
        </p:txBody>
      </p:sp>
      <p:pic>
        <p:nvPicPr>
          <p:cNvPr id="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30"/>
          <a:stretch/>
        </p:blipFill>
        <p:spPr bwMode="auto">
          <a:xfrm>
            <a:off x="-76200" y="1561977"/>
            <a:ext cx="9642643" cy="5296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9868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1037</Words>
  <Application>Microsoft Office PowerPoint</Application>
  <PresentationFormat>On-screen Show (4:3)</PresentationFormat>
  <Paragraphs>130</Paragraphs>
  <Slides>46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ＭＳ Ｐゴシック</vt:lpstr>
      <vt:lpstr>Arial</vt:lpstr>
      <vt:lpstr>Calibri</vt:lpstr>
      <vt:lpstr>Calibri Light</vt:lpstr>
      <vt:lpstr>Office Theme</vt:lpstr>
      <vt:lpstr>The Five Leaf  Eco-Awards</vt:lpstr>
      <vt:lpstr>Prayer of Praise &amp; Thanksgiving</vt:lpstr>
      <vt:lpstr>Holy God…</vt:lpstr>
      <vt:lpstr>Our Creator,  who walked in the dreamtime…</vt:lpstr>
      <vt:lpstr>Cosmic Christ,  who holds together all creation,  and in whom we all  live and move and have our being</vt:lpstr>
      <vt:lpstr>Spirit of Redemption, who shows us how to bring reconciliation, renewal and flourishing to all Creation..</vt:lpstr>
      <vt:lpstr>We worship you. </vt:lpstr>
      <vt:lpstr>PowerPoint Presentation</vt:lpstr>
      <vt:lpstr>We thank you for the gift of worshipping outside…</vt:lpstr>
      <vt:lpstr>And wondering at all you have made.</vt:lpstr>
      <vt:lpstr>For dark and earthy things…</vt:lpstr>
      <vt:lpstr>And for light and sunny things…</vt:lpstr>
      <vt:lpstr>St Anselm of Canterbury Anglican Parish Kingsley-North Woodvale WA</vt:lpstr>
      <vt:lpstr>Free gifts from you. </vt:lpstr>
      <vt:lpstr>Thank you for solar crosses on churches</vt:lpstr>
      <vt:lpstr>And for churches powered by the Sun/Son!</vt:lpstr>
      <vt:lpstr>Thank you for green and growing things</vt:lpstr>
      <vt:lpstr>PowerPoint Presentation</vt:lpstr>
      <vt:lpstr>PowerPoint Presentation</vt:lpstr>
      <vt:lpstr>And for lifegiving water.</vt:lpstr>
      <vt:lpstr>Thank you for helping us to find a way, even when things are hard. </vt:lpstr>
      <vt:lpstr>St George’s Uniting Church, Eden</vt:lpstr>
      <vt:lpstr>PowerPoint Presentation</vt:lpstr>
      <vt:lpstr>Thank you for the chance to bless our companions on the journey.</vt:lpstr>
      <vt:lpstr>Thank you for hospitality</vt:lpstr>
      <vt:lpstr>PowerPoint Presentation</vt:lpstr>
      <vt:lpstr>… and for creativity and recycling. </vt:lpstr>
      <vt:lpstr>PowerPoint Presentation</vt:lpstr>
      <vt:lpstr>PowerPoint Presentation</vt:lpstr>
      <vt:lpstr>Thank you for the simple changes that make a difference.</vt:lpstr>
      <vt:lpstr>Thank you for those who raise their voices for action on climate,</vt:lpstr>
      <vt:lpstr>for those who care for our ecosystems,</vt:lpstr>
      <vt:lpstr>And for those who gather to help.</vt:lpstr>
      <vt:lpstr>Thankyou for leadership,</vt:lpstr>
      <vt:lpstr>Peace wall and garden</vt:lpstr>
      <vt:lpstr>And for those who come up with good ideas:</vt:lpstr>
      <vt:lpstr>Thank you for our most recent award winners:</vt:lpstr>
      <vt:lpstr>PowerPoint Presentation</vt:lpstr>
      <vt:lpstr>And for all who have come before.</vt:lpstr>
      <vt:lpstr>PowerPoint Presentation</vt:lpstr>
      <vt:lpstr>Thank you for all the churches in every state and territory of Australia, working to care for your Creation. </vt:lpstr>
      <vt:lpstr>PowerPoint Presentation</vt:lpstr>
      <vt:lpstr>Thank you for a wonderful first decade of the  Five Leaf Eco-Awards!</vt:lpstr>
      <vt:lpstr>Please bless all of our current and future churches, and each and every person who worked to earn awards and help their churches to become more environmentally friendly!</vt:lpstr>
      <vt:lpstr>And help us to work together for mutual support and encouragement, and to bring about the flourishing of your whole creation. </vt:lpstr>
      <vt:lpstr>For more info: http://fiveleafecoawards.org/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Five Leaf  Eco-Awards</dc:title>
  <dc:creator>John McCarten</dc:creator>
  <cp:lastModifiedBy>John McCarten</cp:lastModifiedBy>
  <cp:revision>16</cp:revision>
  <dcterms:created xsi:type="dcterms:W3CDTF">2018-10-15T09:51:37Z</dcterms:created>
  <dcterms:modified xsi:type="dcterms:W3CDTF">2018-10-16T05:21:12Z</dcterms:modified>
</cp:coreProperties>
</file>